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8288000" cy="10287000"/>
  <p:notesSz cx="6858000" cy="9144000"/>
  <p:embeddedFontLst>
    <p:embeddedFont>
      <p:font typeface="Proxima Nova 2" charset="1" panose="02000506030000020004"/>
      <p:regular r:id="rId36"/>
    </p:embeddedFont>
    <p:embeddedFont>
      <p:font typeface="Proxima Nova 3" charset="1" panose="02000506030000020004"/>
      <p:regular r:id="rId37"/>
    </p:embeddedFont>
    <p:embeddedFont>
      <p:font typeface="Proxima Nova 1" charset="1" panose="02000506030000020004"/>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s://education.minecraft.net/sv-se/get-started/educators" TargetMode="External" Type="http://schemas.openxmlformats.org/officeDocument/2006/relationships/hyperlink"/><Relationship Id="rId4" Target="https://education.minecraft.net/sv-se/get-started/educators"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https://education.minecraft.net/sv-se/get-started/download" TargetMode="External" Type="http://schemas.openxmlformats.org/officeDocument/2006/relationships/hyperlink"/><Relationship Id="rId3" Target="../media/image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https://edusupport.minecraft.net/hc/en-us/articles/360051644972-Sign-into-Minecraft-Education-with-Google-account-credentials" TargetMode="External" Type="http://schemas.openxmlformats.org/officeDocument/2006/relationships/hyperlink"/><Relationship Id="rId3" Target="../media/image1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https://www.youtube.com/watch?v=fQ-DPZhhlnE"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sp>
        <p:nvSpPr>
          <p:cNvPr name="Freeform 5" id="5"/>
          <p:cNvSpPr/>
          <p:nvPr/>
        </p:nvSpPr>
        <p:spPr>
          <a:xfrm flipH="false" flipV="false" rot="0">
            <a:off x="5334094" y="740160"/>
            <a:ext cx="7733186" cy="2319956"/>
          </a:xfrm>
          <a:custGeom>
            <a:avLst/>
            <a:gdLst/>
            <a:ahLst/>
            <a:cxnLst/>
            <a:rect r="r" b="b" t="t" l="l"/>
            <a:pathLst>
              <a:path h="2319956" w="7733186">
                <a:moveTo>
                  <a:pt x="0" y="0"/>
                </a:moveTo>
                <a:lnTo>
                  <a:pt x="7733186" y="0"/>
                </a:lnTo>
                <a:lnTo>
                  <a:pt x="7733186" y="2319956"/>
                </a:lnTo>
                <a:lnTo>
                  <a:pt x="0" y="2319956"/>
                </a:lnTo>
                <a:lnTo>
                  <a:pt x="0" y="0"/>
                </a:lnTo>
                <a:close/>
              </a:path>
            </a:pathLst>
          </a:custGeom>
          <a:blipFill>
            <a:blip r:embed="rId2"/>
            <a:stretch>
              <a:fillRect l="0" t="0" r="0" b="0"/>
            </a:stretch>
          </a:blipFill>
        </p:spPr>
      </p:sp>
      <p:grpSp>
        <p:nvGrpSpPr>
          <p:cNvPr name="Group 6" id="6"/>
          <p:cNvGrpSpPr>
            <a:grpSpLocks noChangeAspect="true"/>
          </p:cNvGrpSpPr>
          <p:nvPr/>
        </p:nvGrpSpPr>
        <p:grpSpPr>
          <a:xfrm rot="0">
            <a:off x="5334094" y="2484542"/>
            <a:ext cx="7619813" cy="5317915"/>
            <a:chOff x="0" y="0"/>
            <a:chExt cx="8916670" cy="6223000"/>
          </a:xfrm>
        </p:grpSpPr>
        <p:sp>
          <p:nvSpPr>
            <p:cNvPr name="Freeform 7" id="7"/>
            <p:cNvSpPr/>
            <p:nvPr/>
          </p:nvSpPr>
          <p:spPr>
            <a:xfrm flipH="false" flipV="false" rot="0">
              <a:off x="2159" y="6350"/>
              <a:ext cx="8912352" cy="6210300"/>
            </a:xfrm>
            <a:custGeom>
              <a:avLst/>
              <a:gdLst/>
              <a:ahLst/>
              <a:cxnLst/>
              <a:rect r="r" b="b" t="t" l="l"/>
              <a:pathLst>
                <a:path h="6210300" w="8912352">
                  <a:moveTo>
                    <a:pt x="4456176" y="6210300"/>
                  </a:moveTo>
                  <a:cubicBezTo>
                    <a:pt x="3709035" y="6210300"/>
                    <a:pt x="2911983" y="6055614"/>
                    <a:pt x="2211959" y="5774944"/>
                  </a:cubicBezTo>
                  <a:cubicBezTo>
                    <a:pt x="1412621" y="5454269"/>
                    <a:pt x="791337" y="4990084"/>
                    <a:pt x="415290" y="4432300"/>
                  </a:cubicBezTo>
                  <a:cubicBezTo>
                    <a:pt x="149606" y="4037838"/>
                    <a:pt x="7239" y="3584829"/>
                    <a:pt x="3683" y="3121787"/>
                  </a:cubicBezTo>
                  <a:cubicBezTo>
                    <a:pt x="0" y="2649474"/>
                    <a:pt x="141732" y="2185924"/>
                    <a:pt x="413512" y="1781556"/>
                  </a:cubicBezTo>
                  <a:cubicBezTo>
                    <a:pt x="789686" y="1221740"/>
                    <a:pt x="1411605" y="756158"/>
                    <a:pt x="2212086" y="435102"/>
                  </a:cubicBezTo>
                  <a:cubicBezTo>
                    <a:pt x="2911729" y="154559"/>
                    <a:pt x="3708654" y="0"/>
                    <a:pt x="4456176" y="0"/>
                  </a:cubicBezTo>
                  <a:cubicBezTo>
                    <a:pt x="5203698" y="0"/>
                    <a:pt x="6000623" y="154559"/>
                    <a:pt x="6700266" y="435102"/>
                  </a:cubicBezTo>
                  <a:cubicBezTo>
                    <a:pt x="7500747" y="756158"/>
                    <a:pt x="8122666" y="1221740"/>
                    <a:pt x="8498840" y="1781429"/>
                  </a:cubicBezTo>
                  <a:cubicBezTo>
                    <a:pt x="8770620" y="2185924"/>
                    <a:pt x="8912352" y="2649347"/>
                    <a:pt x="8908669" y="3121660"/>
                  </a:cubicBezTo>
                  <a:cubicBezTo>
                    <a:pt x="8904986" y="3584702"/>
                    <a:pt x="8762619" y="4037711"/>
                    <a:pt x="8496935" y="4432046"/>
                  </a:cubicBezTo>
                  <a:cubicBezTo>
                    <a:pt x="8120889" y="4989830"/>
                    <a:pt x="7499731" y="5454142"/>
                    <a:pt x="6700393" y="5774690"/>
                  </a:cubicBezTo>
                  <a:cubicBezTo>
                    <a:pt x="6000369" y="6055614"/>
                    <a:pt x="5203317" y="6210300"/>
                    <a:pt x="4456176" y="6210300"/>
                  </a:cubicBezTo>
                  <a:close/>
                  <a:moveTo>
                    <a:pt x="4456176" y="19050"/>
                  </a:moveTo>
                  <a:cubicBezTo>
                    <a:pt x="3711067" y="19050"/>
                    <a:pt x="2916555" y="173101"/>
                    <a:pt x="2219198" y="452755"/>
                  </a:cubicBezTo>
                  <a:cubicBezTo>
                    <a:pt x="1422273" y="772414"/>
                    <a:pt x="803275" y="1235583"/>
                    <a:pt x="429260" y="1792097"/>
                  </a:cubicBezTo>
                  <a:cubicBezTo>
                    <a:pt x="159639" y="2193417"/>
                    <a:pt x="18923" y="2653157"/>
                    <a:pt x="22606" y="3121660"/>
                  </a:cubicBezTo>
                  <a:cubicBezTo>
                    <a:pt x="26162" y="3580892"/>
                    <a:pt x="167513" y="4030345"/>
                    <a:pt x="431165" y="4421505"/>
                  </a:cubicBezTo>
                  <a:cubicBezTo>
                    <a:pt x="805053" y="4976114"/>
                    <a:pt x="1423289" y="5438013"/>
                    <a:pt x="2219071" y="5757164"/>
                  </a:cubicBezTo>
                  <a:cubicBezTo>
                    <a:pt x="2916936" y="6037072"/>
                    <a:pt x="3711321" y="6191250"/>
                    <a:pt x="4456176" y="6191250"/>
                  </a:cubicBezTo>
                  <a:cubicBezTo>
                    <a:pt x="5201031" y="6191250"/>
                    <a:pt x="5995416" y="6037072"/>
                    <a:pt x="6693280" y="5757164"/>
                  </a:cubicBezTo>
                  <a:cubicBezTo>
                    <a:pt x="7489062" y="5438013"/>
                    <a:pt x="8107298" y="4976114"/>
                    <a:pt x="8481187" y="4421505"/>
                  </a:cubicBezTo>
                  <a:cubicBezTo>
                    <a:pt x="8744839" y="4030345"/>
                    <a:pt x="8886063" y="3580892"/>
                    <a:pt x="8889746" y="3121660"/>
                  </a:cubicBezTo>
                  <a:cubicBezTo>
                    <a:pt x="8893428" y="2653157"/>
                    <a:pt x="8752839" y="2193417"/>
                    <a:pt x="8483091" y="1792097"/>
                  </a:cubicBezTo>
                  <a:cubicBezTo>
                    <a:pt x="8109076" y="1235583"/>
                    <a:pt x="7490078" y="772414"/>
                    <a:pt x="6693153" y="452755"/>
                  </a:cubicBezTo>
                  <a:cubicBezTo>
                    <a:pt x="5995797" y="173101"/>
                    <a:pt x="5201285" y="19050"/>
                    <a:pt x="4456176" y="19050"/>
                  </a:cubicBezTo>
                  <a:close/>
                </a:path>
              </a:pathLst>
            </a:custGeom>
            <a:solidFill>
              <a:srgbClr val="2372D2"/>
            </a:solidFill>
          </p:spPr>
        </p:sp>
        <p:sp>
          <p:nvSpPr>
            <p:cNvPr name="Freeform 8" id="8"/>
            <p:cNvSpPr/>
            <p:nvPr/>
          </p:nvSpPr>
          <p:spPr>
            <a:xfrm flipH="false" flipV="false" rot="0">
              <a:off x="13970" y="155575"/>
              <a:ext cx="8888730" cy="5911850"/>
            </a:xfrm>
            <a:custGeom>
              <a:avLst/>
              <a:gdLst/>
              <a:ahLst/>
              <a:cxnLst/>
              <a:rect r="r" b="b" t="t" l="l"/>
              <a:pathLst>
                <a:path h="5911850" w="8888730">
                  <a:moveTo>
                    <a:pt x="4444365" y="5911850"/>
                  </a:moveTo>
                  <a:cubicBezTo>
                    <a:pt x="3055112" y="5911850"/>
                    <a:pt x="1302893" y="5350129"/>
                    <a:pt x="527304" y="4199509"/>
                  </a:cubicBezTo>
                  <a:cubicBezTo>
                    <a:pt x="25146" y="3454527"/>
                    <a:pt x="0" y="2497455"/>
                    <a:pt x="525526" y="1715516"/>
                  </a:cubicBezTo>
                  <a:cubicBezTo>
                    <a:pt x="1302131" y="559943"/>
                    <a:pt x="3056763" y="0"/>
                    <a:pt x="4444365" y="0"/>
                  </a:cubicBezTo>
                  <a:cubicBezTo>
                    <a:pt x="5831967" y="0"/>
                    <a:pt x="7586599" y="559943"/>
                    <a:pt x="8363204" y="1715516"/>
                  </a:cubicBezTo>
                  <a:cubicBezTo>
                    <a:pt x="8888730" y="2497455"/>
                    <a:pt x="8863584" y="3454527"/>
                    <a:pt x="8361426" y="4199509"/>
                  </a:cubicBezTo>
                  <a:cubicBezTo>
                    <a:pt x="7585710" y="5350129"/>
                    <a:pt x="5833618" y="5911850"/>
                    <a:pt x="4444365" y="5911850"/>
                  </a:cubicBezTo>
                  <a:close/>
                </a:path>
              </a:pathLst>
            </a:custGeom>
            <a:blipFill>
              <a:blip r:embed="rId3"/>
              <a:stretch>
                <a:fillRect l="-11056" t="0" r="-11056" b="0"/>
              </a:stretch>
            </a:blipFill>
          </p:spPr>
        </p:sp>
      </p:grpSp>
      <p:sp>
        <p:nvSpPr>
          <p:cNvPr name="Freeform 9" id="9"/>
          <p:cNvSpPr/>
          <p:nvPr/>
        </p:nvSpPr>
        <p:spPr>
          <a:xfrm flipH="false" flipV="false" rot="0">
            <a:off x="7851495" y="7376440"/>
            <a:ext cx="2366762" cy="852034"/>
          </a:xfrm>
          <a:custGeom>
            <a:avLst/>
            <a:gdLst/>
            <a:ahLst/>
            <a:cxnLst/>
            <a:rect r="r" b="b" t="t" l="l"/>
            <a:pathLst>
              <a:path h="852034" w="2366762">
                <a:moveTo>
                  <a:pt x="0" y="0"/>
                </a:moveTo>
                <a:lnTo>
                  <a:pt x="2366762" y="0"/>
                </a:lnTo>
                <a:lnTo>
                  <a:pt x="2366762" y="852035"/>
                </a:lnTo>
                <a:lnTo>
                  <a:pt x="0" y="852035"/>
                </a:lnTo>
                <a:lnTo>
                  <a:pt x="0" y="0"/>
                </a:lnTo>
                <a:close/>
              </a:path>
            </a:pathLst>
          </a:custGeom>
          <a:blipFill>
            <a:blip r:embed="rId4"/>
            <a:stretch>
              <a:fillRect l="0" t="0" r="0" b="0"/>
            </a:stretch>
          </a:blipFill>
        </p:spPr>
      </p:sp>
      <p:grpSp>
        <p:nvGrpSpPr>
          <p:cNvPr name="Group 10" id="10"/>
          <p:cNvGrpSpPr/>
          <p:nvPr/>
        </p:nvGrpSpPr>
        <p:grpSpPr>
          <a:xfrm rot="0">
            <a:off x="708074" y="4792"/>
            <a:ext cx="359636" cy="359636"/>
            <a:chOff x="0" y="0"/>
            <a:chExt cx="137157" cy="137157"/>
          </a:xfrm>
        </p:grpSpPr>
        <p:sp>
          <p:nvSpPr>
            <p:cNvPr name="Freeform 11" id="11"/>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2" id="12"/>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3" id="13"/>
          <p:cNvGrpSpPr/>
          <p:nvPr/>
        </p:nvGrpSpPr>
        <p:grpSpPr>
          <a:xfrm rot="0">
            <a:off x="708074" y="330599"/>
            <a:ext cx="359636" cy="359636"/>
            <a:chOff x="0" y="0"/>
            <a:chExt cx="137157" cy="137157"/>
          </a:xfrm>
        </p:grpSpPr>
        <p:sp>
          <p:nvSpPr>
            <p:cNvPr name="Freeform 14" id="14"/>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5" id="15"/>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6" id="16"/>
          <p:cNvGrpSpPr/>
          <p:nvPr/>
        </p:nvGrpSpPr>
        <p:grpSpPr>
          <a:xfrm rot="0">
            <a:off x="1333985" y="4792"/>
            <a:ext cx="359636" cy="359636"/>
            <a:chOff x="0" y="0"/>
            <a:chExt cx="137157" cy="137157"/>
          </a:xfrm>
        </p:grpSpPr>
        <p:sp>
          <p:nvSpPr>
            <p:cNvPr name="Freeform 17" id="17"/>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8" id="18"/>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9" id="19"/>
          <p:cNvGrpSpPr/>
          <p:nvPr/>
        </p:nvGrpSpPr>
        <p:grpSpPr>
          <a:xfrm rot="0">
            <a:off x="1693621" y="715198"/>
            <a:ext cx="359636" cy="359636"/>
            <a:chOff x="0" y="0"/>
            <a:chExt cx="137157" cy="137157"/>
          </a:xfrm>
        </p:grpSpPr>
        <p:sp>
          <p:nvSpPr>
            <p:cNvPr name="Freeform 20" id="20"/>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21" id="21"/>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2" id="22"/>
          <p:cNvGrpSpPr/>
          <p:nvPr/>
        </p:nvGrpSpPr>
        <p:grpSpPr>
          <a:xfrm rot="0">
            <a:off x="1333985" y="355562"/>
            <a:ext cx="359636" cy="359636"/>
            <a:chOff x="0" y="0"/>
            <a:chExt cx="137157" cy="137157"/>
          </a:xfrm>
        </p:grpSpPr>
        <p:sp>
          <p:nvSpPr>
            <p:cNvPr name="Freeform 23" id="23"/>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24" id="24"/>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5" id="25"/>
          <p:cNvGrpSpPr/>
          <p:nvPr/>
        </p:nvGrpSpPr>
        <p:grpSpPr>
          <a:xfrm rot="0">
            <a:off x="16605025" y="29754"/>
            <a:ext cx="359636" cy="359636"/>
            <a:chOff x="0" y="0"/>
            <a:chExt cx="137157" cy="137157"/>
          </a:xfrm>
        </p:grpSpPr>
        <p:sp>
          <p:nvSpPr>
            <p:cNvPr name="Freeform 26" id="2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27" id="2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8" id="28"/>
          <p:cNvGrpSpPr/>
          <p:nvPr/>
        </p:nvGrpSpPr>
        <p:grpSpPr>
          <a:xfrm rot="0">
            <a:off x="16605025" y="355562"/>
            <a:ext cx="359636" cy="359636"/>
            <a:chOff x="0" y="0"/>
            <a:chExt cx="137157" cy="137157"/>
          </a:xfrm>
        </p:grpSpPr>
        <p:sp>
          <p:nvSpPr>
            <p:cNvPr name="Freeform 29" id="2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30" id="3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31" id="31"/>
          <p:cNvGrpSpPr/>
          <p:nvPr/>
        </p:nvGrpSpPr>
        <p:grpSpPr>
          <a:xfrm rot="0">
            <a:off x="17230935" y="29754"/>
            <a:ext cx="359636" cy="359636"/>
            <a:chOff x="0" y="0"/>
            <a:chExt cx="137157" cy="137157"/>
          </a:xfrm>
        </p:grpSpPr>
        <p:sp>
          <p:nvSpPr>
            <p:cNvPr name="Freeform 32" id="3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33" id="3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34" id="34"/>
          <p:cNvGrpSpPr/>
          <p:nvPr/>
        </p:nvGrpSpPr>
        <p:grpSpPr>
          <a:xfrm rot="0">
            <a:off x="16245389" y="715198"/>
            <a:ext cx="359636" cy="359636"/>
            <a:chOff x="0" y="0"/>
            <a:chExt cx="137157" cy="137157"/>
          </a:xfrm>
        </p:grpSpPr>
        <p:sp>
          <p:nvSpPr>
            <p:cNvPr name="Freeform 35" id="3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36" id="3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37" id="37"/>
          <p:cNvGrpSpPr/>
          <p:nvPr/>
        </p:nvGrpSpPr>
        <p:grpSpPr>
          <a:xfrm rot="0">
            <a:off x="17230935" y="380524"/>
            <a:ext cx="359636" cy="359636"/>
            <a:chOff x="0" y="0"/>
            <a:chExt cx="137157" cy="137157"/>
          </a:xfrm>
        </p:grpSpPr>
        <p:sp>
          <p:nvSpPr>
            <p:cNvPr name="Freeform 38" id="3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39" id="3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40" id="40"/>
          <p:cNvSpPr/>
          <p:nvPr/>
        </p:nvSpPr>
        <p:spPr>
          <a:xfrm flipH="false" flipV="false" rot="0">
            <a:off x="16123174" y="8450959"/>
            <a:ext cx="1682975" cy="1292172"/>
          </a:xfrm>
          <a:custGeom>
            <a:avLst/>
            <a:gdLst/>
            <a:ahLst/>
            <a:cxnLst/>
            <a:rect r="r" b="b" t="t" l="l"/>
            <a:pathLst>
              <a:path h="1292172" w="1682975">
                <a:moveTo>
                  <a:pt x="0" y="0"/>
                </a:moveTo>
                <a:lnTo>
                  <a:pt x="1682975" y="0"/>
                </a:lnTo>
                <a:lnTo>
                  <a:pt x="1682975" y="1292172"/>
                </a:lnTo>
                <a:lnTo>
                  <a:pt x="0" y="1292172"/>
                </a:lnTo>
                <a:lnTo>
                  <a:pt x="0" y="0"/>
                </a:lnTo>
                <a:close/>
              </a:path>
            </a:pathLst>
          </a:custGeom>
          <a:blipFill>
            <a:blip r:embed="rId5"/>
            <a:stretch>
              <a:fillRect l="0" t="0" r="0" b="0"/>
            </a:stretch>
          </a:blipFill>
        </p:spPr>
      </p:sp>
      <p:sp>
        <p:nvSpPr>
          <p:cNvPr name="TextBox 41" id="41"/>
          <p:cNvSpPr txBox="true"/>
          <p:nvPr/>
        </p:nvSpPr>
        <p:spPr>
          <a:xfrm rot="0">
            <a:off x="3373528" y="8547037"/>
            <a:ext cx="11540944" cy="1196093"/>
          </a:xfrm>
          <a:prstGeom prst="rect">
            <a:avLst/>
          </a:prstGeom>
        </p:spPr>
        <p:txBody>
          <a:bodyPr anchor="t" rtlCol="false" tIns="0" lIns="0" bIns="0" rIns="0">
            <a:spAutoFit/>
          </a:bodyPr>
          <a:lstStyle/>
          <a:p>
            <a:pPr algn="ctr">
              <a:lnSpc>
                <a:spcPts val="4607"/>
              </a:lnSpc>
            </a:pPr>
            <a:r>
              <a:rPr lang="en-US" sz="4749">
                <a:solidFill>
                  <a:srgbClr val="2372D2"/>
                </a:solidFill>
                <a:latin typeface="Proxima Nova 2"/>
                <a:ea typeface="Proxima Nova 2"/>
                <a:cs typeface="Proxima Nova 2"/>
                <a:sym typeface="Proxima Nova 2"/>
              </a:rPr>
              <a:t>Kom igång </a:t>
            </a:r>
          </a:p>
          <a:p>
            <a:pPr algn="ctr">
              <a:lnSpc>
                <a:spcPts val="4607"/>
              </a:lnSpc>
            </a:pPr>
            <a:r>
              <a:rPr lang="en-US" sz="4749">
                <a:solidFill>
                  <a:srgbClr val="2372D2"/>
                </a:solidFill>
                <a:latin typeface="Proxima Nova 2"/>
                <a:ea typeface="Proxima Nova 2"/>
                <a:cs typeface="Proxima Nova 2"/>
                <a:sym typeface="Proxima Nova 2"/>
              </a:rPr>
              <a:t>med Dexi Ville - det bokstavliga äventyret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0" id="20"/>
          <p:cNvGrpSpPr/>
          <p:nvPr/>
        </p:nvGrpSpPr>
        <p:grpSpPr>
          <a:xfrm rot="0">
            <a:off x="0" y="762750"/>
            <a:ext cx="5202387" cy="689381"/>
            <a:chOff x="0" y="0"/>
            <a:chExt cx="1035054" cy="137157"/>
          </a:xfrm>
        </p:grpSpPr>
        <p:sp>
          <p:nvSpPr>
            <p:cNvPr name="Freeform 21" id="21"/>
            <p:cNvSpPr/>
            <p:nvPr/>
          </p:nvSpPr>
          <p:spPr>
            <a:xfrm flipH="false" flipV="false" rot="0">
              <a:off x="0" y="0"/>
              <a:ext cx="1035054" cy="137157"/>
            </a:xfrm>
            <a:custGeom>
              <a:avLst/>
              <a:gdLst/>
              <a:ahLst/>
              <a:cxnLst/>
              <a:rect r="r" b="b" t="t" l="l"/>
              <a:pathLst>
                <a:path h="137157" w="1035054">
                  <a:moveTo>
                    <a:pt x="0" y="0"/>
                  </a:moveTo>
                  <a:lnTo>
                    <a:pt x="1035054" y="0"/>
                  </a:lnTo>
                  <a:lnTo>
                    <a:pt x="1035054" y="137157"/>
                  </a:lnTo>
                  <a:lnTo>
                    <a:pt x="0" y="137157"/>
                  </a:lnTo>
                  <a:close/>
                </a:path>
              </a:pathLst>
            </a:custGeom>
            <a:solidFill>
              <a:srgbClr val="2372D2"/>
            </a:solidFill>
          </p:spPr>
        </p:sp>
        <p:sp>
          <p:nvSpPr>
            <p:cNvPr name="TextBox 22" id="22"/>
            <p:cNvSpPr txBox="true"/>
            <p:nvPr/>
          </p:nvSpPr>
          <p:spPr>
            <a:xfrm>
              <a:off x="0" y="-28575"/>
              <a:ext cx="1035054" cy="165732"/>
            </a:xfrm>
            <a:prstGeom prst="rect">
              <a:avLst/>
            </a:prstGeom>
          </p:spPr>
          <p:txBody>
            <a:bodyPr anchor="ctr" rtlCol="false" tIns="47736" lIns="47736" bIns="47736" rIns="47736"/>
            <a:lstStyle/>
            <a:p>
              <a:pPr algn="ctr">
                <a:lnSpc>
                  <a:spcPts val="1841"/>
                </a:lnSpc>
              </a:pPr>
            </a:p>
          </p:txBody>
        </p:sp>
      </p:grpSp>
      <p:sp>
        <p:nvSpPr>
          <p:cNvPr name="Freeform 23" id="23"/>
          <p:cNvSpPr/>
          <p:nvPr/>
        </p:nvSpPr>
        <p:spPr>
          <a:xfrm flipH="false" flipV="false" rot="0">
            <a:off x="12368591" y="3155978"/>
            <a:ext cx="4022184" cy="5829253"/>
          </a:xfrm>
          <a:custGeom>
            <a:avLst/>
            <a:gdLst/>
            <a:ahLst/>
            <a:cxnLst/>
            <a:rect r="r" b="b" t="t" l="l"/>
            <a:pathLst>
              <a:path h="5829253" w="4022184">
                <a:moveTo>
                  <a:pt x="0" y="0"/>
                </a:moveTo>
                <a:lnTo>
                  <a:pt x="4022185" y="0"/>
                </a:lnTo>
                <a:lnTo>
                  <a:pt x="4022185" y="5829253"/>
                </a:lnTo>
                <a:lnTo>
                  <a:pt x="0" y="5829253"/>
                </a:lnTo>
                <a:lnTo>
                  <a:pt x="0" y="0"/>
                </a:lnTo>
                <a:close/>
              </a:path>
            </a:pathLst>
          </a:custGeom>
          <a:blipFill>
            <a:blip r:embed="rId2"/>
            <a:stretch>
              <a:fillRect l="0" t="0" r="0" b="0"/>
            </a:stretch>
          </a:blipFill>
        </p:spPr>
      </p:sp>
      <p:sp>
        <p:nvSpPr>
          <p:cNvPr name="TextBox 24" id="24"/>
          <p:cNvSpPr txBox="true"/>
          <p:nvPr/>
        </p:nvSpPr>
        <p:spPr>
          <a:xfrm rot="0">
            <a:off x="1028700" y="2836212"/>
            <a:ext cx="11642937" cy="5162929"/>
          </a:xfrm>
          <a:prstGeom prst="rect">
            <a:avLst/>
          </a:prstGeom>
        </p:spPr>
        <p:txBody>
          <a:bodyPr anchor="t" rtlCol="false" tIns="0" lIns="0" bIns="0" rIns="0">
            <a:spAutoFit/>
          </a:bodyPr>
          <a:lstStyle/>
          <a:p>
            <a:pPr algn="l">
              <a:lnSpc>
                <a:spcPts val="3499"/>
              </a:lnSpc>
            </a:pPr>
            <a:r>
              <a:rPr lang="en-US" sz="2499">
                <a:solidFill>
                  <a:srgbClr val="000000"/>
                </a:solidFill>
                <a:latin typeface="Proxima Nova 3"/>
                <a:ea typeface="Proxima Nova 3"/>
                <a:cs typeface="Proxima Nova 3"/>
                <a:sym typeface="Proxima Nova 3"/>
              </a:rPr>
              <a:t>Vargen LUNA </a:t>
            </a:r>
          </a:p>
          <a:p>
            <a:pPr algn="l">
              <a:lnSpc>
                <a:spcPts val="3499"/>
              </a:lnSpc>
            </a:pPr>
          </a:p>
          <a:p>
            <a:pPr algn="l">
              <a:lnSpc>
                <a:spcPts val="3499"/>
              </a:lnSpc>
              <a:spcBef>
                <a:spcPct val="0"/>
              </a:spcBef>
            </a:pPr>
            <a:r>
              <a:rPr lang="en-US" sz="2499">
                <a:solidFill>
                  <a:srgbClr val="000000"/>
                </a:solidFill>
                <a:latin typeface="Proxima Nova 1"/>
                <a:ea typeface="Proxima Nova 1"/>
                <a:cs typeface="Proxima Nova 1"/>
                <a:sym typeface="Proxima Nova 1"/>
              </a:rPr>
              <a:t>Lun</a:t>
            </a:r>
            <a:r>
              <a:rPr lang="en-US" sz="2499">
                <a:solidFill>
                  <a:srgbClr val="000000"/>
                </a:solidFill>
                <a:latin typeface="Proxima Nova 1"/>
                <a:ea typeface="Proxima Nova 1"/>
                <a:cs typeface="Proxima Nova 1"/>
                <a:sym typeface="Proxima Nova 1"/>
              </a:rPr>
              <a:t>a gillar att</a:t>
            </a:r>
            <a:r>
              <a:rPr lang="en-US" sz="2499">
                <a:solidFill>
                  <a:srgbClr val="000000"/>
                </a:solidFill>
                <a:latin typeface="Proxima Nova 1"/>
                <a:ea typeface="Proxima Nova 1"/>
                <a:cs typeface="Proxima Nova 1"/>
                <a:sym typeface="Proxima Nova 1"/>
              </a:rPr>
              <a:t> ha besök av vänner. Luna älskar att skriva berättelser och glömmer ofta bort vad hen berättat. Därför blir Luna extra glad när hen får besök av en kompis som kan hjälpa till att komma ihåg. </a:t>
            </a:r>
          </a:p>
          <a:p>
            <a:pPr algn="l">
              <a:lnSpc>
                <a:spcPts val="3499"/>
              </a:lnSpc>
              <a:spcBef>
                <a:spcPct val="0"/>
              </a:spcBef>
            </a:pP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Gillar att odla </a:t>
            </a:r>
          </a:p>
          <a:p>
            <a:pPr algn="l">
              <a:lnSpc>
                <a:spcPts val="3499"/>
              </a:lnSpc>
              <a:spcBef>
                <a:spcPct val="0"/>
              </a:spcBef>
            </a:pP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Tycker det är svårt </a:t>
            </a:r>
            <a:r>
              <a:rPr lang="en-US" sz="2499">
                <a:solidFill>
                  <a:srgbClr val="000000"/>
                </a:solidFill>
                <a:latin typeface="Proxima Nova 1"/>
                <a:ea typeface="Proxima Nova 1"/>
                <a:cs typeface="Proxima Nova 1"/>
                <a:sym typeface="Proxima Nova 1"/>
              </a:rPr>
              <a:t>att</a:t>
            </a:r>
            <a:r>
              <a:rPr lang="en-US" sz="2499">
                <a:solidFill>
                  <a:srgbClr val="000000"/>
                </a:solidFill>
                <a:latin typeface="Proxima Nova 1"/>
                <a:ea typeface="Proxima Nova 1"/>
                <a:cs typeface="Proxima Nova 1"/>
                <a:sym typeface="Proxima Nova 1"/>
              </a:rPr>
              <a:t> sit</a:t>
            </a:r>
            <a:r>
              <a:rPr lang="en-US" sz="2499" u="none">
                <a:solidFill>
                  <a:srgbClr val="000000"/>
                </a:solidFill>
                <a:latin typeface="Proxima Nova 1"/>
                <a:ea typeface="Proxima Nova 1"/>
                <a:cs typeface="Proxima Nova 1"/>
                <a:sym typeface="Proxima Nova 1"/>
              </a:rPr>
              <a:t>ta stilla </a:t>
            </a:r>
          </a:p>
          <a:p>
            <a:pPr algn="l">
              <a:lnSpc>
                <a:spcPts val="3499"/>
              </a:lnSpc>
              <a:spcBef>
                <a:spcPct val="0"/>
              </a:spcBef>
            </a:pPr>
          </a:p>
          <a:p>
            <a:pPr algn="l" marL="539748" indent="-269874" lvl="1">
              <a:lnSpc>
                <a:spcPts val="3499"/>
              </a:lnSpc>
              <a:spcBef>
                <a:spcPct val="0"/>
              </a:spcBef>
              <a:buFont typeface="Arial"/>
              <a:buChar char="•"/>
            </a:pPr>
            <a:r>
              <a:rPr lang="en-US" sz="2499" u="none">
                <a:solidFill>
                  <a:srgbClr val="000000"/>
                </a:solidFill>
                <a:latin typeface="Proxima Nova 1"/>
                <a:ea typeface="Proxima Nova 1"/>
                <a:cs typeface="Proxima Nova 1"/>
                <a:sym typeface="Proxima Nova 1"/>
              </a:rPr>
              <a:t>B</a:t>
            </a:r>
            <a:r>
              <a:rPr lang="en-US" sz="2499">
                <a:solidFill>
                  <a:srgbClr val="000000"/>
                </a:solidFill>
                <a:latin typeface="Proxima Nova 1"/>
                <a:ea typeface="Proxima Nova 1"/>
                <a:cs typeface="Proxima Nova 1"/>
                <a:sym typeface="Proxima Nova 1"/>
              </a:rPr>
              <a:t>ra på at</a:t>
            </a:r>
            <a:r>
              <a:rPr lang="en-US" sz="2499" u="none">
                <a:solidFill>
                  <a:srgbClr val="000000"/>
                </a:solidFill>
                <a:latin typeface="Proxima Nova 1"/>
                <a:ea typeface="Proxima Nova 1"/>
                <a:cs typeface="Proxima Nova 1"/>
                <a:sym typeface="Proxima Nova 1"/>
              </a:rPr>
              <a:t>t</a:t>
            </a:r>
            <a:r>
              <a:rPr lang="en-US" sz="2499">
                <a:solidFill>
                  <a:srgbClr val="000000"/>
                </a:solidFill>
                <a:latin typeface="Proxima Nova 1"/>
                <a:ea typeface="Proxima Nova 1"/>
                <a:cs typeface="Proxima Nova 1"/>
                <a:sym typeface="Proxima Nova 1"/>
              </a:rPr>
              <a:t> berät</a:t>
            </a:r>
            <a:r>
              <a:rPr lang="en-US" sz="2499" u="none">
                <a:solidFill>
                  <a:srgbClr val="000000"/>
                </a:solidFill>
                <a:latin typeface="Proxima Nova 1"/>
                <a:ea typeface="Proxima Nova 1"/>
                <a:cs typeface="Proxima Nova 1"/>
                <a:sym typeface="Proxima Nova 1"/>
              </a:rPr>
              <a:t>ta sagor</a:t>
            </a:r>
            <a:r>
              <a:rPr lang="en-US" sz="2499">
                <a:solidFill>
                  <a:srgbClr val="000000"/>
                </a:solidFill>
                <a:latin typeface="Proxima Nova 1"/>
                <a:ea typeface="Proxima Nova 1"/>
                <a:cs typeface="Proxima Nova 1"/>
                <a:sym typeface="Proxima Nova 1"/>
              </a:rPr>
              <a:t> och</a:t>
            </a:r>
            <a:r>
              <a:rPr lang="en-US" sz="2499" u="none">
                <a:solidFill>
                  <a:srgbClr val="000000"/>
                </a:solidFill>
                <a:latin typeface="Proxima Nova 1"/>
                <a:ea typeface="Proxima Nova 1"/>
                <a:cs typeface="Proxima Nova 1"/>
                <a:sym typeface="Proxima Nova 1"/>
              </a:rPr>
              <a:t> gåtor </a:t>
            </a:r>
          </a:p>
          <a:p>
            <a:pPr algn="l">
              <a:lnSpc>
                <a:spcPts val="2800"/>
              </a:lnSpc>
              <a:spcBef>
                <a:spcPct val="0"/>
              </a:spcBef>
            </a:pPr>
          </a:p>
        </p:txBody>
      </p:sp>
      <p:sp>
        <p:nvSpPr>
          <p:cNvPr name="TextBox 25" id="25"/>
          <p:cNvSpPr txBox="true"/>
          <p:nvPr/>
        </p:nvSpPr>
        <p:spPr>
          <a:xfrm rot="0">
            <a:off x="1028700" y="804536"/>
            <a:ext cx="11642937" cy="539133"/>
          </a:xfrm>
          <a:prstGeom prst="rect">
            <a:avLst/>
          </a:prstGeom>
        </p:spPr>
        <p:txBody>
          <a:bodyPr anchor="t" rtlCol="false" tIns="0" lIns="0" bIns="0" rIns="0">
            <a:spAutoFit/>
          </a:bodyPr>
          <a:lstStyle/>
          <a:p>
            <a:pPr algn="l">
              <a:lnSpc>
                <a:spcPts val="4409"/>
              </a:lnSpc>
            </a:pPr>
            <a:r>
              <a:rPr lang="en-US" sz="3150">
                <a:solidFill>
                  <a:srgbClr val="FFDE59"/>
                </a:solidFill>
                <a:latin typeface="Proxima Nova 2"/>
                <a:ea typeface="Proxima Nova 2"/>
                <a:cs typeface="Proxima Nova 2"/>
                <a:sym typeface="Proxima Nova 2"/>
              </a:rPr>
              <a:t>De vilda vännerna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0" id="20"/>
          <p:cNvGrpSpPr/>
          <p:nvPr/>
        </p:nvGrpSpPr>
        <p:grpSpPr>
          <a:xfrm rot="0">
            <a:off x="0" y="762750"/>
            <a:ext cx="5202387" cy="689381"/>
            <a:chOff x="0" y="0"/>
            <a:chExt cx="1035054" cy="137157"/>
          </a:xfrm>
        </p:grpSpPr>
        <p:sp>
          <p:nvSpPr>
            <p:cNvPr name="Freeform 21" id="21"/>
            <p:cNvSpPr/>
            <p:nvPr/>
          </p:nvSpPr>
          <p:spPr>
            <a:xfrm flipH="false" flipV="false" rot="0">
              <a:off x="0" y="0"/>
              <a:ext cx="1035054" cy="137157"/>
            </a:xfrm>
            <a:custGeom>
              <a:avLst/>
              <a:gdLst/>
              <a:ahLst/>
              <a:cxnLst/>
              <a:rect r="r" b="b" t="t" l="l"/>
              <a:pathLst>
                <a:path h="137157" w="1035054">
                  <a:moveTo>
                    <a:pt x="0" y="0"/>
                  </a:moveTo>
                  <a:lnTo>
                    <a:pt x="1035054" y="0"/>
                  </a:lnTo>
                  <a:lnTo>
                    <a:pt x="1035054" y="137157"/>
                  </a:lnTo>
                  <a:lnTo>
                    <a:pt x="0" y="137157"/>
                  </a:lnTo>
                  <a:close/>
                </a:path>
              </a:pathLst>
            </a:custGeom>
            <a:solidFill>
              <a:srgbClr val="2372D2"/>
            </a:solidFill>
          </p:spPr>
        </p:sp>
        <p:sp>
          <p:nvSpPr>
            <p:cNvPr name="TextBox 22" id="22"/>
            <p:cNvSpPr txBox="true"/>
            <p:nvPr/>
          </p:nvSpPr>
          <p:spPr>
            <a:xfrm>
              <a:off x="0" y="-28575"/>
              <a:ext cx="1035054" cy="165732"/>
            </a:xfrm>
            <a:prstGeom prst="rect">
              <a:avLst/>
            </a:prstGeom>
          </p:spPr>
          <p:txBody>
            <a:bodyPr anchor="ctr" rtlCol="false" tIns="47736" lIns="47736" bIns="47736" rIns="47736"/>
            <a:lstStyle/>
            <a:p>
              <a:pPr algn="ctr">
                <a:lnSpc>
                  <a:spcPts val="1841"/>
                </a:lnSpc>
              </a:pPr>
            </a:p>
          </p:txBody>
        </p:sp>
      </p:grpSp>
      <p:sp>
        <p:nvSpPr>
          <p:cNvPr name="Freeform 23" id="23"/>
          <p:cNvSpPr/>
          <p:nvPr/>
        </p:nvSpPr>
        <p:spPr>
          <a:xfrm flipH="false" flipV="false" rot="0">
            <a:off x="12407226" y="2883837"/>
            <a:ext cx="3983550" cy="6128538"/>
          </a:xfrm>
          <a:custGeom>
            <a:avLst/>
            <a:gdLst/>
            <a:ahLst/>
            <a:cxnLst/>
            <a:rect r="r" b="b" t="t" l="l"/>
            <a:pathLst>
              <a:path h="6128538" w="3983550">
                <a:moveTo>
                  <a:pt x="0" y="0"/>
                </a:moveTo>
                <a:lnTo>
                  <a:pt x="3983550" y="0"/>
                </a:lnTo>
                <a:lnTo>
                  <a:pt x="3983550" y="6128538"/>
                </a:lnTo>
                <a:lnTo>
                  <a:pt x="0" y="6128538"/>
                </a:lnTo>
                <a:lnTo>
                  <a:pt x="0" y="0"/>
                </a:lnTo>
                <a:close/>
              </a:path>
            </a:pathLst>
          </a:custGeom>
          <a:blipFill>
            <a:blip r:embed="rId2"/>
            <a:stretch>
              <a:fillRect l="0" t="0" r="0" b="0"/>
            </a:stretch>
          </a:blipFill>
        </p:spPr>
      </p:sp>
      <p:sp>
        <p:nvSpPr>
          <p:cNvPr name="TextBox 24" id="24"/>
          <p:cNvSpPr txBox="true"/>
          <p:nvPr/>
        </p:nvSpPr>
        <p:spPr>
          <a:xfrm rot="0">
            <a:off x="1028700" y="2836212"/>
            <a:ext cx="11642937" cy="4724743"/>
          </a:xfrm>
          <a:prstGeom prst="rect">
            <a:avLst/>
          </a:prstGeom>
        </p:spPr>
        <p:txBody>
          <a:bodyPr anchor="t" rtlCol="false" tIns="0" lIns="0" bIns="0" rIns="0">
            <a:spAutoFit/>
          </a:bodyPr>
          <a:lstStyle/>
          <a:p>
            <a:pPr algn="l">
              <a:lnSpc>
                <a:spcPts val="3499"/>
              </a:lnSpc>
            </a:pPr>
            <a:r>
              <a:rPr lang="en-US" sz="2499">
                <a:solidFill>
                  <a:srgbClr val="000000"/>
                </a:solidFill>
                <a:latin typeface="Proxima Nova 3"/>
                <a:ea typeface="Proxima Nova 3"/>
                <a:cs typeface="Proxima Nova 3"/>
                <a:sym typeface="Proxima Nova 3"/>
              </a:rPr>
              <a:t>Ugglan BARAK </a:t>
            </a:r>
          </a:p>
          <a:p>
            <a:pPr algn="l">
              <a:lnSpc>
                <a:spcPts val="3499"/>
              </a:lnSpc>
            </a:pPr>
          </a:p>
          <a:p>
            <a:pPr algn="l">
              <a:lnSpc>
                <a:spcPts val="3499"/>
              </a:lnSpc>
              <a:spcBef>
                <a:spcPct val="0"/>
              </a:spcBef>
            </a:pPr>
            <a:r>
              <a:rPr lang="en-US" sz="2499">
                <a:solidFill>
                  <a:srgbClr val="000000"/>
                </a:solidFill>
                <a:latin typeface="Proxima Nova 1"/>
                <a:ea typeface="Proxima Nova 1"/>
                <a:cs typeface="Proxima Nova 1"/>
                <a:sym typeface="Proxima Nova 1"/>
              </a:rPr>
              <a:t>B</a:t>
            </a:r>
            <a:r>
              <a:rPr lang="en-US" sz="2499">
                <a:solidFill>
                  <a:srgbClr val="000000"/>
                </a:solidFill>
                <a:latin typeface="Proxima Nova 1"/>
                <a:ea typeface="Proxima Nova 1"/>
                <a:cs typeface="Proxima Nova 1"/>
                <a:sym typeface="Proxima Nova 1"/>
              </a:rPr>
              <a:t>arak gillar ordning, listor och att</a:t>
            </a:r>
            <a:r>
              <a:rPr lang="en-US" sz="2499">
                <a:solidFill>
                  <a:srgbClr val="000000"/>
                </a:solidFill>
                <a:latin typeface="Proxima Nova 1"/>
                <a:ea typeface="Proxima Nova 1"/>
                <a:cs typeface="Proxima Nova 1"/>
                <a:sym typeface="Proxima Nova 1"/>
              </a:rPr>
              <a:t> räkna saker – särskilt när det är lite stökigt runtomkring. Barak trivs bäst i gruvan eller på marknaden. </a:t>
            </a:r>
          </a:p>
          <a:p>
            <a:pPr algn="l">
              <a:lnSpc>
                <a:spcPts val="3499"/>
              </a:lnSpc>
              <a:spcBef>
                <a:spcPct val="0"/>
              </a:spcBef>
            </a:pP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Bra på att se i mörker </a:t>
            </a:r>
          </a:p>
          <a:p>
            <a:pPr algn="l">
              <a:lnSpc>
                <a:spcPts val="3499"/>
              </a:lnSpc>
              <a:spcBef>
                <a:spcPct val="0"/>
              </a:spcBef>
            </a:pP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Har svårt att koncentrera sig när flera saker händer s</a:t>
            </a:r>
            <a:r>
              <a:rPr lang="en-US" sz="2499">
                <a:solidFill>
                  <a:srgbClr val="000000"/>
                </a:solidFill>
                <a:latin typeface="Proxima Nova 1"/>
                <a:ea typeface="Proxima Nova 1"/>
                <a:cs typeface="Proxima Nova 1"/>
                <a:sym typeface="Proxima Nova 1"/>
              </a:rPr>
              <a:t>amtid</a:t>
            </a:r>
            <a:r>
              <a:rPr lang="en-US" sz="2499">
                <a:solidFill>
                  <a:srgbClr val="000000"/>
                </a:solidFill>
                <a:latin typeface="Proxima Nova 1"/>
                <a:ea typeface="Proxima Nova 1"/>
                <a:cs typeface="Proxima Nova 1"/>
                <a:sym typeface="Proxima Nova 1"/>
              </a:rPr>
              <a:t>ig</a:t>
            </a:r>
            <a:r>
              <a:rPr lang="en-US" sz="2499" u="none">
                <a:solidFill>
                  <a:srgbClr val="000000"/>
                </a:solidFill>
                <a:latin typeface="Proxima Nova 1"/>
                <a:ea typeface="Proxima Nova 1"/>
                <a:cs typeface="Proxima Nova 1"/>
                <a:sym typeface="Proxima Nova 1"/>
              </a:rPr>
              <a:t>t </a:t>
            </a:r>
          </a:p>
          <a:p>
            <a:pPr algn="l">
              <a:lnSpc>
                <a:spcPts val="3499"/>
              </a:lnSpc>
              <a:spcBef>
                <a:spcPct val="0"/>
              </a:spcBef>
            </a:pPr>
          </a:p>
          <a:p>
            <a:pPr algn="l" marL="539748" indent="-269874" lvl="1">
              <a:lnSpc>
                <a:spcPts val="3499"/>
              </a:lnSpc>
              <a:spcBef>
                <a:spcPct val="0"/>
              </a:spcBef>
              <a:buFont typeface="Arial"/>
              <a:buChar char="•"/>
            </a:pPr>
            <a:r>
              <a:rPr lang="en-US" sz="2499" u="none">
                <a:solidFill>
                  <a:srgbClr val="000000"/>
                </a:solidFill>
                <a:latin typeface="Proxima Nova 1"/>
                <a:ea typeface="Proxima Nova 1"/>
                <a:cs typeface="Proxima Nova 1"/>
                <a:sym typeface="Proxima Nova 1"/>
              </a:rPr>
              <a:t>Gilla</a:t>
            </a:r>
            <a:r>
              <a:rPr lang="en-US" sz="2499">
                <a:solidFill>
                  <a:srgbClr val="000000"/>
                </a:solidFill>
                <a:latin typeface="Proxima Nova 1"/>
                <a:ea typeface="Proxima Nova 1"/>
                <a:cs typeface="Proxima Nova 1"/>
                <a:sym typeface="Proxima Nova 1"/>
              </a:rPr>
              <a:t>r at</a:t>
            </a:r>
            <a:r>
              <a:rPr lang="en-US" sz="2499" u="none">
                <a:solidFill>
                  <a:srgbClr val="000000"/>
                </a:solidFill>
                <a:latin typeface="Proxima Nova 1"/>
                <a:ea typeface="Proxima Nova 1"/>
                <a:cs typeface="Proxima Nova 1"/>
                <a:sym typeface="Proxima Nova 1"/>
              </a:rPr>
              <a:t>t</a:t>
            </a:r>
            <a:r>
              <a:rPr lang="en-US" sz="2499">
                <a:solidFill>
                  <a:srgbClr val="000000"/>
                </a:solidFill>
                <a:latin typeface="Proxima Nova 1"/>
                <a:ea typeface="Proxima Nova 1"/>
                <a:cs typeface="Proxima Nova 1"/>
                <a:sym typeface="Proxima Nova 1"/>
              </a:rPr>
              <a:t> h</a:t>
            </a:r>
            <a:r>
              <a:rPr lang="en-US" sz="2499" u="none">
                <a:solidFill>
                  <a:srgbClr val="000000"/>
                </a:solidFill>
                <a:latin typeface="Proxima Nova 1"/>
                <a:ea typeface="Proxima Nova 1"/>
                <a:cs typeface="Proxima Nova 1"/>
                <a:sym typeface="Proxima Nova 1"/>
              </a:rPr>
              <a:t>a ordning</a:t>
            </a:r>
            <a:r>
              <a:rPr lang="en-US" sz="2499">
                <a:solidFill>
                  <a:srgbClr val="000000"/>
                </a:solidFill>
                <a:latin typeface="Proxima Nova 1"/>
                <a:ea typeface="Proxima Nova 1"/>
                <a:cs typeface="Proxima Nova 1"/>
                <a:sym typeface="Proxima Nova 1"/>
              </a:rPr>
              <a:t> och</a:t>
            </a:r>
            <a:r>
              <a:rPr lang="en-US" sz="2499" u="none">
                <a:solidFill>
                  <a:srgbClr val="000000"/>
                </a:solidFill>
                <a:latin typeface="Proxima Nova 1"/>
                <a:ea typeface="Proxima Nova 1"/>
                <a:cs typeface="Proxima Nova 1"/>
                <a:sym typeface="Proxima Nova 1"/>
              </a:rPr>
              <a:t> reda </a:t>
            </a:r>
          </a:p>
          <a:p>
            <a:pPr algn="l">
              <a:lnSpc>
                <a:spcPts val="2800"/>
              </a:lnSpc>
              <a:spcBef>
                <a:spcPct val="0"/>
              </a:spcBef>
            </a:pPr>
          </a:p>
        </p:txBody>
      </p:sp>
      <p:sp>
        <p:nvSpPr>
          <p:cNvPr name="TextBox 25" id="25"/>
          <p:cNvSpPr txBox="true"/>
          <p:nvPr/>
        </p:nvSpPr>
        <p:spPr>
          <a:xfrm rot="0">
            <a:off x="1028700" y="804536"/>
            <a:ext cx="11642937" cy="539133"/>
          </a:xfrm>
          <a:prstGeom prst="rect">
            <a:avLst/>
          </a:prstGeom>
        </p:spPr>
        <p:txBody>
          <a:bodyPr anchor="t" rtlCol="false" tIns="0" lIns="0" bIns="0" rIns="0">
            <a:spAutoFit/>
          </a:bodyPr>
          <a:lstStyle/>
          <a:p>
            <a:pPr algn="l">
              <a:lnSpc>
                <a:spcPts val="4409"/>
              </a:lnSpc>
            </a:pPr>
            <a:r>
              <a:rPr lang="en-US" sz="3150">
                <a:solidFill>
                  <a:srgbClr val="FFDE59"/>
                </a:solidFill>
                <a:latin typeface="Proxima Nova 2"/>
                <a:ea typeface="Proxima Nova 2"/>
                <a:cs typeface="Proxima Nova 2"/>
                <a:sym typeface="Proxima Nova 2"/>
              </a:rPr>
              <a:t>De vilda vännerna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0" id="20"/>
          <p:cNvGrpSpPr/>
          <p:nvPr/>
        </p:nvGrpSpPr>
        <p:grpSpPr>
          <a:xfrm rot="0">
            <a:off x="0" y="762750"/>
            <a:ext cx="5202387" cy="689381"/>
            <a:chOff x="0" y="0"/>
            <a:chExt cx="1035054" cy="137157"/>
          </a:xfrm>
        </p:grpSpPr>
        <p:sp>
          <p:nvSpPr>
            <p:cNvPr name="Freeform 21" id="21"/>
            <p:cNvSpPr/>
            <p:nvPr/>
          </p:nvSpPr>
          <p:spPr>
            <a:xfrm flipH="false" flipV="false" rot="0">
              <a:off x="0" y="0"/>
              <a:ext cx="1035054" cy="137157"/>
            </a:xfrm>
            <a:custGeom>
              <a:avLst/>
              <a:gdLst/>
              <a:ahLst/>
              <a:cxnLst/>
              <a:rect r="r" b="b" t="t" l="l"/>
              <a:pathLst>
                <a:path h="137157" w="1035054">
                  <a:moveTo>
                    <a:pt x="0" y="0"/>
                  </a:moveTo>
                  <a:lnTo>
                    <a:pt x="1035054" y="0"/>
                  </a:lnTo>
                  <a:lnTo>
                    <a:pt x="1035054" y="137157"/>
                  </a:lnTo>
                  <a:lnTo>
                    <a:pt x="0" y="137157"/>
                  </a:lnTo>
                  <a:close/>
                </a:path>
              </a:pathLst>
            </a:custGeom>
            <a:solidFill>
              <a:srgbClr val="2372D2"/>
            </a:solidFill>
          </p:spPr>
        </p:sp>
        <p:sp>
          <p:nvSpPr>
            <p:cNvPr name="TextBox 22" id="22"/>
            <p:cNvSpPr txBox="true"/>
            <p:nvPr/>
          </p:nvSpPr>
          <p:spPr>
            <a:xfrm>
              <a:off x="0" y="-28575"/>
              <a:ext cx="1035054" cy="165732"/>
            </a:xfrm>
            <a:prstGeom prst="rect">
              <a:avLst/>
            </a:prstGeom>
          </p:spPr>
          <p:txBody>
            <a:bodyPr anchor="ctr" rtlCol="false" tIns="47736" lIns="47736" bIns="47736" rIns="47736"/>
            <a:lstStyle/>
            <a:p>
              <a:pPr algn="ctr">
                <a:lnSpc>
                  <a:spcPts val="1841"/>
                </a:lnSpc>
              </a:pPr>
            </a:p>
          </p:txBody>
        </p:sp>
      </p:grpSp>
      <p:sp>
        <p:nvSpPr>
          <p:cNvPr name="Freeform 23" id="23"/>
          <p:cNvSpPr/>
          <p:nvPr/>
        </p:nvSpPr>
        <p:spPr>
          <a:xfrm flipH="false" flipV="false" rot="0">
            <a:off x="12538621" y="3359698"/>
            <a:ext cx="4720679" cy="6211419"/>
          </a:xfrm>
          <a:custGeom>
            <a:avLst/>
            <a:gdLst/>
            <a:ahLst/>
            <a:cxnLst/>
            <a:rect r="r" b="b" t="t" l="l"/>
            <a:pathLst>
              <a:path h="6211419" w="4720679">
                <a:moveTo>
                  <a:pt x="0" y="0"/>
                </a:moveTo>
                <a:lnTo>
                  <a:pt x="4720679" y="0"/>
                </a:lnTo>
                <a:lnTo>
                  <a:pt x="4720679" y="6211420"/>
                </a:lnTo>
                <a:lnTo>
                  <a:pt x="0" y="6211420"/>
                </a:lnTo>
                <a:lnTo>
                  <a:pt x="0" y="0"/>
                </a:lnTo>
                <a:close/>
              </a:path>
            </a:pathLst>
          </a:custGeom>
          <a:blipFill>
            <a:blip r:embed="rId2"/>
            <a:stretch>
              <a:fillRect l="0" t="0" r="0" b="0"/>
            </a:stretch>
          </a:blipFill>
        </p:spPr>
      </p:sp>
      <p:sp>
        <p:nvSpPr>
          <p:cNvPr name="TextBox 24" id="24"/>
          <p:cNvSpPr txBox="true"/>
          <p:nvPr/>
        </p:nvSpPr>
        <p:spPr>
          <a:xfrm rot="0">
            <a:off x="1028700" y="2836212"/>
            <a:ext cx="11642937" cy="5162929"/>
          </a:xfrm>
          <a:prstGeom prst="rect">
            <a:avLst/>
          </a:prstGeom>
        </p:spPr>
        <p:txBody>
          <a:bodyPr anchor="t" rtlCol="false" tIns="0" lIns="0" bIns="0" rIns="0">
            <a:spAutoFit/>
          </a:bodyPr>
          <a:lstStyle/>
          <a:p>
            <a:pPr algn="l">
              <a:lnSpc>
                <a:spcPts val="3499"/>
              </a:lnSpc>
            </a:pPr>
            <a:r>
              <a:rPr lang="en-US" sz="2499">
                <a:solidFill>
                  <a:srgbClr val="000000"/>
                </a:solidFill>
                <a:latin typeface="Proxima Nova 3"/>
                <a:ea typeface="Proxima Nova 3"/>
                <a:cs typeface="Proxima Nova 3"/>
                <a:sym typeface="Proxima Nova 3"/>
              </a:rPr>
              <a:t>Björnen BJÖRN </a:t>
            </a:r>
          </a:p>
          <a:p>
            <a:pPr algn="l">
              <a:lnSpc>
                <a:spcPts val="3499"/>
              </a:lnSpc>
            </a:pPr>
          </a:p>
          <a:p>
            <a:pPr algn="l">
              <a:lnSpc>
                <a:spcPts val="3499"/>
              </a:lnSpc>
              <a:spcBef>
                <a:spcPct val="0"/>
              </a:spcBef>
            </a:pPr>
            <a:r>
              <a:rPr lang="en-US" sz="2499">
                <a:solidFill>
                  <a:srgbClr val="000000"/>
                </a:solidFill>
                <a:latin typeface="Proxima Nova 1"/>
                <a:ea typeface="Proxima Nova 1"/>
                <a:cs typeface="Proxima Nova 1"/>
                <a:sym typeface="Proxima Nova 1"/>
              </a:rPr>
              <a:t>Björn </a:t>
            </a:r>
            <a:r>
              <a:rPr lang="en-US" sz="2499">
                <a:solidFill>
                  <a:srgbClr val="000000"/>
                </a:solidFill>
                <a:latin typeface="Proxima Nova 1"/>
                <a:ea typeface="Proxima Nova 1"/>
                <a:cs typeface="Proxima Nova 1"/>
                <a:sym typeface="Proxima Nova 1"/>
              </a:rPr>
              <a:t>älsk</a:t>
            </a:r>
            <a:r>
              <a:rPr lang="en-US" sz="2499">
                <a:solidFill>
                  <a:srgbClr val="000000"/>
                </a:solidFill>
                <a:latin typeface="Proxima Nova 1"/>
                <a:ea typeface="Proxima Nova 1"/>
                <a:cs typeface="Proxima Nova 1"/>
                <a:sym typeface="Proxima Nova 1"/>
              </a:rPr>
              <a:t>ar vatten. Hen gillar att fiska och håll</a:t>
            </a:r>
            <a:r>
              <a:rPr lang="en-US" sz="2499">
                <a:solidFill>
                  <a:srgbClr val="000000"/>
                </a:solidFill>
                <a:latin typeface="Proxima Nova 1"/>
                <a:ea typeface="Proxima Nova 1"/>
                <a:cs typeface="Proxima Nova 1"/>
                <a:sym typeface="Proxima Nova 1"/>
              </a:rPr>
              <a:t>er därför gärna till nere vid ån. Björn tycker att stava är svårt och blir därför väldigt glad när det kommer kompisar som kan hjälpa till med alla bokstäver som dyker upp. </a:t>
            </a:r>
          </a:p>
          <a:p>
            <a:pPr algn="l">
              <a:lnSpc>
                <a:spcPts val="3499"/>
              </a:lnSpc>
              <a:spcBef>
                <a:spcPct val="0"/>
              </a:spcBef>
            </a:pP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Blandar ihop bokstäver </a:t>
            </a:r>
            <a:r>
              <a:rPr lang="en-US" sz="2499">
                <a:solidFill>
                  <a:srgbClr val="000000"/>
                </a:solidFill>
                <a:latin typeface="Proxima Nova 1"/>
                <a:ea typeface="Proxima Nova 1"/>
                <a:cs typeface="Proxima Nova 1"/>
                <a:sym typeface="Proxima Nova 1"/>
              </a:rPr>
              <a:t>ibland </a:t>
            </a:r>
          </a:p>
          <a:p>
            <a:pPr algn="l">
              <a:lnSpc>
                <a:spcPts val="3499"/>
              </a:lnSpc>
              <a:spcBef>
                <a:spcPct val="0"/>
              </a:spcBef>
            </a:pPr>
          </a:p>
          <a:p>
            <a:pPr algn="l" marL="539748" indent="-269874" lvl="1">
              <a:lnSpc>
                <a:spcPts val="3499"/>
              </a:lnSpc>
              <a:spcBef>
                <a:spcPct val="0"/>
              </a:spcBef>
              <a:buFont typeface="Arial"/>
              <a:buChar char="•"/>
            </a:pPr>
            <a:r>
              <a:rPr lang="en-US" sz="2499" u="none">
                <a:solidFill>
                  <a:srgbClr val="000000"/>
                </a:solidFill>
                <a:latin typeface="Proxima Nova 1"/>
                <a:ea typeface="Proxima Nova 1"/>
                <a:cs typeface="Proxima Nova 1"/>
                <a:sym typeface="Proxima Nova 1"/>
              </a:rPr>
              <a:t>Gilla</a:t>
            </a:r>
            <a:r>
              <a:rPr lang="en-US" sz="2499">
                <a:solidFill>
                  <a:srgbClr val="000000"/>
                </a:solidFill>
                <a:latin typeface="Proxima Nova 1"/>
                <a:ea typeface="Proxima Nova 1"/>
                <a:cs typeface="Proxima Nova 1"/>
                <a:sym typeface="Proxima Nova 1"/>
              </a:rPr>
              <a:t>r at</a:t>
            </a:r>
            <a:r>
              <a:rPr lang="en-US" sz="2499" u="none">
                <a:solidFill>
                  <a:srgbClr val="000000"/>
                </a:solidFill>
                <a:latin typeface="Proxima Nova 1"/>
                <a:ea typeface="Proxima Nova 1"/>
                <a:cs typeface="Proxima Nova 1"/>
                <a:sym typeface="Proxima Nova 1"/>
              </a:rPr>
              <a:t>t</a:t>
            </a:r>
            <a:r>
              <a:rPr lang="en-US" sz="2499">
                <a:solidFill>
                  <a:srgbClr val="000000"/>
                </a:solidFill>
                <a:latin typeface="Proxima Nova 1"/>
                <a:ea typeface="Proxima Nova 1"/>
                <a:cs typeface="Proxima Nova 1"/>
                <a:sym typeface="Proxima Nova 1"/>
              </a:rPr>
              <a:t> fisk</a:t>
            </a:r>
            <a:r>
              <a:rPr lang="en-US" sz="2499" u="none">
                <a:solidFill>
                  <a:srgbClr val="000000"/>
                </a:solidFill>
                <a:latin typeface="Proxima Nova 1"/>
                <a:ea typeface="Proxima Nova 1"/>
                <a:cs typeface="Proxima Nova 1"/>
                <a:sym typeface="Proxima Nova 1"/>
              </a:rPr>
              <a:t>a  </a:t>
            </a:r>
          </a:p>
          <a:p>
            <a:pPr algn="l">
              <a:lnSpc>
                <a:spcPts val="3499"/>
              </a:lnSpc>
              <a:spcBef>
                <a:spcPct val="0"/>
              </a:spcBef>
            </a:pPr>
          </a:p>
          <a:p>
            <a:pPr algn="l" marL="539748" indent="-269874" lvl="1">
              <a:lnSpc>
                <a:spcPts val="3499"/>
              </a:lnSpc>
              <a:spcBef>
                <a:spcPct val="0"/>
              </a:spcBef>
              <a:buFont typeface="Arial"/>
              <a:buChar char="•"/>
            </a:pPr>
            <a:r>
              <a:rPr lang="en-US" sz="2499" u="none">
                <a:solidFill>
                  <a:srgbClr val="000000"/>
                </a:solidFill>
                <a:latin typeface="Proxima Nova 1"/>
                <a:ea typeface="Proxima Nova 1"/>
                <a:cs typeface="Proxima Nova 1"/>
                <a:sym typeface="Proxima Nova 1"/>
              </a:rPr>
              <a:t>Bra</a:t>
            </a:r>
            <a:r>
              <a:rPr lang="en-US" sz="2499">
                <a:solidFill>
                  <a:srgbClr val="000000"/>
                </a:solidFill>
                <a:latin typeface="Proxima Nova 1"/>
                <a:ea typeface="Proxima Nova 1"/>
                <a:cs typeface="Proxima Nova 1"/>
                <a:sym typeface="Proxima Nova 1"/>
              </a:rPr>
              <a:t> tålamo</a:t>
            </a:r>
            <a:r>
              <a:rPr lang="en-US" sz="2499" u="none">
                <a:solidFill>
                  <a:srgbClr val="000000"/>
                </a:solidFill>
                <a:latin typeface="Proxima Nova 1"/>
                <a:ea typeface="Proxima Nova 1"/>
                <a:cs typeface="Proxima Nova 1"/>
                <a:sym typeface="Proxima Nova 1"/>
              </a:rPr>
              <a:t>d </a:t>
            </a:r>
          </a:p>
          <a:p>
            <a:pPr algn="l">
              <a:lnSpc>
                <a:spcPts val="2800"/>
              </a:lnSpc>
              <a:spcBef>
                <a:spcPct val="0"/>
              </a:spcBef>
            </a:pPr>
          </a:p>
        </p:txBody>
      </p:sp>
      <p:sp>
        <p:nvSpPr>
          <p:cNvPr name="TextBox 25" id="25"/>
          <p:cNvSpPr txBox="true"/>
          <p:nvPr/>
        </p:nvSpPr>
        <p:spPr>
          <a:xfrm rot="0">
            <a:off x="1028700" y="804536"/>
            <a:ext cx="11642937" cy="539133"/>
          </a:xfrm>
          <a:prstGeom prst="rect">
            <a:avLst/>
          </a:prstGeom>
        </p:spPr>
        <p:txBody>
          <a:bodyPr anchor="t" rtlCol="false" tIns="0" lIns="0" bIns="0" rIns="0">
            <a:spAutoFit/>
          </a:bodyPr>
          <a:lstStyle/>
          <a:p>
            <a:pPr algn="l">
              <a:lnSpc>
                <a:spcPts val="4409"/>
              </a:lnSpc>
            </a:pPr>
            <a:r>
              <a:rPr lang="en-US" sz="3150">
                <a:solidFill>
                  <a:srgbClr val="FFDE59"/>
                </a:solidFill>
                <a:latin typeface="Proxima Nova 2"/>
                <a:ea typeface="Proxima Nova 2"/>
                <a:cs typeface="Proxima Nova 2"/>
                <a:sym typeface="Proxima Nova 2"/>
              </a:rPr>
              <a:t>De vilda vännerna</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2463200" y="3272450"/>
            <a:ext cx="13361600" cy="6549614"/>
          </a:xfrm>
          <a:custGeom>
            <a:avLst/>
            <a:gdLst/>
            <a:ahLst/>
            <a:cxnLst/>
            <a:rect r="r" b="b" t="t" l="l"/>
            <a:pathLst>
              <a:path h="6549614" w="13361600">
                <a:moveTo>
                  <a:pt x="0" y="0"/>
                </a:moveTo>
                <a:lnTo>
                  <a:pt x="13361600" y="0"/>
                </a:lnTo>
                <a:lnTo>
                  <a:pt x="13361600" y="6549614"/>
                </a:lnTo>
                <a:lnTo>
                  <a:pt x="0" y="6549614"/>
                </a:lnTo>
                <a:lnTo>
                  <a:pt x="0" y="0"/>
                </a:lnTo>
                <a:close/>
              </a:path>
            </a:pathLst>
          </a:custGeom>
          <a:blipFill>
            <a:blip r:embed="rId2"/>
            <a:stretch>
              <a:fillRect l="0" t="0" r="0" b="0"/>
            </a:stretch>
          </a:blipFill>
        </p:spPr>
      </p:sp>
      <p:sp>
        <p:nvSpPr>
          <p:cNvPr name="TextBox 21" id="21"/>
          <p:cNvSpPr txBox="true"/>
          <p:nvPr/>
        </p:nvSpPr>
        <p:spPr>
          <a:xfrm rot="0">
            <a:off x="2874503" y="1937800"/>
            <a:ext cx="12538994" cy="918883"/>
          </a:xfrm>
          <a:prstGeom prst="rect">
            <a:avLst/>
          </a:prstGeom>
        </p:spPr>
        <p:txBody>
          <a:bodyPr anchor="t" rtlCol="false" tIns="0" lIns="0" bIns="0" rIns="0">
            <a:spAutoFit/>
          </a:bodyPr>
          <a:lstStyle/>
          <a:p>
            <a:pPr algn="ctr">
              <a:lnSpc>
                <a:spcPts val="7629"/>
              </a:lnSpc>
            </a:pPr>
            <a:r>
              <a:rPr lang="en-US" sz="5449">
                <a:solidFill>
                  <a:srgbClr val="000000"/>
                </a:solidFill>
                <a:latin typeface="Proxima Nova 2"/>
                <a:ea typeface="Proxima Nova 2"/>
                <a:cs typeface="Proxima Nova 2"/>
                <a:sym typeface="Proxima Nova 2"/>
              </a:rPr>
              <a:t>Introduktion av minispelen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713761" y="3756253"/>
            <a:ext cx="8277294" cy="4593898"/>
          </a:xfrm>
          <a:custGeom>
            <a:avLst/>
            <a:gdLst/>
            <a:ahLst/>
            <a:cxnLst/>
            <a:rect r="r" b="b" t="t" l="l"/>
            <a:pathLst>
              <a:path h="4593898" w="8277294">
                <a:moveTo>
                  <a:pt x="0" y="0"/>
                </a:moveTo>
                <a:lnTo>
                  <a:pt x="8277293" y="0"/>
                </a:lnTo>
                <a:lnTo>
                  <a:pt x="8277293" y="4593898"/>
                </a:lnTo>
                <a:lnTo>
                  <a:pt x="0" y="4593898"/>
                </a:lnTo>
                <a:lnTo>
                  <a:pt x="0" y="0"/>
                </a:lnTo>
                <a:close/>
              </a:path>
            </a:pathLst>
          </a:custGeom>
          <a:blipFill>
            <a:blip r:embed="rId2"/>
            <a:stretch>
              <a:fillRect l="0" t="0" r="0" b="0"/>
            </a:stretch>
          </a:blipFill>
        </p:spPr>
      </p:sp>
      <p:sp>
        <p:nvSpPr>
          <p:cNvPr name="TextBox 21" id="21"/>
          <p:cNvSpPr txBox="true"/>
          <p:nvPr/>
        </p:nvSpPr>
        <p:spPr>
          <a:xfrm rot="0">
            <a:off x="1028700" y="1181293"/>
            <a:ext cx="13202671" cy="918883"/>
          </a:xfrm>
          <a:prstGeom prst="rect">
            <a:avLst/>
          </a:prstGeom>
        </p:spPr>
        <p:txBody>
          <a:bodyPr anchor="t" rtlCol="false" tIns="0" lIns="0" bIns="0" rIns="0">
            <a:spAutoFit/>
          </a:bodyPr>
          <a:lstStyle/>
          <a:p>
            <a:pPr algn="ctr">
              <a:lnSpc>
                <a:spcPts val="7629"/>
              </a:lnSpc>
            </a:pPr>
            <a:r>
              <a:rPr lang="en-US" sz="5449">
                <a:solidFill>
                  <a:srgbClr val="000000"/>
                </a:solidFill>
                <a:latin typeface="Proxima Nova 2"/>
                <a:ea typeface="Proxima Nova 2"/>
                <a:cs typeface="Proxima Nova 2"/>
                <a:sym typeface="Proxima Nova 2"/>
              </a:rPr>
              <a:t>Ponder The Letter — Nappa på bokstaven </a:t>
            </a:r>
          </a:p>
        </p:txBody>
      </p:sp>
      <p:sp>
        <p:nvSpPr>
          <p:cNvPr name="TextBox 22" id="22"/>
          <p:cNvSpPr txBox="true"/>
          <p:nvPr/>
        </p:nvSpPr>
        <p:spPr>
          <a:xfrm rot="0">
            <a:off x="9296946" y="3205742"/>
            <a:ext cx="8277294" cy="5656819"/>
          </a:xfrm>
          <a:prstGeom prst="rect">
            <a:avLst/>
          </a:prstGeom>
        </p:spPr>
        <p:txBody>
          <a:bodyPr anchor="t" rtlCol="false" tIns="0" lIns="0" bIns="0" rIns="0">
            <a:spAutoFit/>
          </a:bodyPr>
          <a:lstStyle/>
          <a:p>
            <a:pPr algn="l">
              <a:lnSpc>
                <a:spcPts val="2681"/>
              </a:lnSpc>
              <a:spcBef>
                <a:spcPct val="0"/>
              </a:spcBef>
            </a:pPr>
            <a:r>
              <a:rPr lang="en-US" sz="1915">
                <a:solidFill>
                  <a:srgbClr val="000000"/>
                </a:solidFill>
                <a:latin typeface="Proxima Nova 1"/>
                <a:ea typeface="Proxima Nova 1"/>
                <a:cs typeface="Proxima Nova 1"/>
                <a:sym typeface="Proxima Nova 1"/>
              </a:rPr>
              <a:t>Björn tycker om att fiska i ån men att det är svårt att veta vilken bokstav som hör till ett visst ljud eller ord. Björn ber dig om hjälp för att kunna lösa utmaningen.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Har du lust att hjälpa Björn att fiska?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Du ser en bokstav som svävar över 5 bilder. Du kan höra hur bokstaven låter genom att peta på den.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Vilket ord börjar på den bokstaven? Klicka på den bild du tror matchar bokstaven.  </a:t>
            </a:r>
          </a:p>
          <a:p>
            <a:pPr algn="l">
              <a:lnSpc>
                <a:spcPts val="2681"/>
              </a:lnSpc>
              <a:spcBef>
                <a:spcPct val="0"/>
              </a:spcBef>
            </a:pPr>
            <a:r>
              <a:rPr lang="en-US" sz="1915">
                <a:solidFill>
                  <a:srgbClr val="000000"/>
                </a:solidFill>
                <a:latin typeface="Proxima Nova 1"/>
                <a:ea typeface="Proxima Nova 1"/>
                <a:cs typeface="Proxima Nova 1"/>
                <a:sym typeface="Proxima Nova 1"/>
              </a:rPr>
              <a:t> </a:t>
            </a:r>
          </a:p>
          <a:p>
            <a:pPr algn="l">
              <a:lnSpc>
                <a:spcPts val="2681"/>
              </a:lnSpc>
              <a:spcBef>
                <a:spcPct val="0"/>
              </a:spcBef>
            </a:pPr>
            <a:r>
              <a:rPr lang="en-US" sz="1915">
                <a:solidFill>
                  <a:srgbClr val="000000"/>
                </a:solidFill>
                <a:latin typeface="Proxima Nova 1"/>
                <a:ea typeface="Proxima Nova 1"/>
                <a:cs typeface="Proxima Nova 1"/>
                <a:sym typeface="Proxima Nova 1"/>
              </a:rPr>
              <a:t>Ex: Bokstaven M visas. Du väljer bilden med ett MOLN.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Du får försöka så många gånger du vill.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Som tack får du en sida till din oändliga bok av Björn.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1310882" y="3338005"/>
            <a:ext cx="6601336" cy="5347082"/>
          </a:xfrm>
          <a:custGeom>
            <a:avLst/>
            <a:gdLst/>
            <a:ahLst/>
            <a:cxnLst/>
            <a:rect r="r" b="b" t="t" l="l"/>
            <a:pathLst>
              <a:path h="5347082" w="6601336">
                <a:moveTo>
                  <a:pt x="0" y="0"/>
                </a:moveTo>
                <a:lnTo>
                  <a:pt x="6601336" y="0"/>
                </a:lnTo>
                <a:lnTo>
                  <a:pt x="6601336" y="5347082"/>
                </a:lnTo>
                <a:lnTo>
                  <a:pt x="0" y="5347082"/>
                </a:lnTo>
                <a:lnTo>
                  <a:pt x="0" y="0"/>
                </a:lnTo>
                <a:close/>
              </a:path>
            </a:pathLst>
          </a:custGeom>
          <a:blipFill>
            <a:blip r:embed="rId2"/>
            <a:stretch>
              <a:fillRect l="0" t="0" r="0" b="0"/>
            </a:stretch>
          </a:blipFill>
        </p:spPr>
      </p:sp>
      <p:sp>
        <p:nvSpPr>
          <p:cNvPr name="TextBox 21" id="21"/>
          <p:cNvSpPr txBox="true"/>
          <p:nvPr/>
        </p:nvSpPr>
        <p:spPr>
          <a:xfrm rot="0">
            <a:off x="1028700" y="1181293"/>
            <a:ext cx="13202671"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Read And Feed — Mata och mätta</a:t>
            </a:r>
          </a:p>
        </p:txBody>
      </p:sp>
      <p:sp>
        <p:nvSpPr>
          <p:cNvPr name="TextBox 22" id="22"/>
          <p:cNvSpPr txBox="true"/>
          <p:nvPr/>
        </p:nvSpPr>
        <p:spPr>
          <a:xfrm rot="0">
            <a:off x="8699824" y="3830836"/>
            <a:ext cx="8277294" cy="4323320"/>
          </a:xfrm>
          <a:prstGeom prst="rect">
            <a:avLst/>
          </a:prstGeom>
        </p:spPr>
        <p:txBody>
          <a:bodyPr anchor="t" rtlCol="false" tIns="0" lIns="0" bIns="0" rIns="0">
            <a:spAutoFit/>
          </a:bodyPr>
          <a:lstStyle/>
          <a:p>
            <a:pPr algn="l">
              <a:lnSpc>
                <a:spcPts val="2681"/>
              </a:lnSpc>
              <a:spcBef>
                <a:spcPct val="0"/>
              </a:spcBef>
            </a:pPr>
            <a:r>
              <a:rPr lang="en-US" sz="1915">
                <a:solidFill>
                  <a:srgbClr val="000000"/>
                </a:solidFill>
                <a:latin typeface="Proxima Nova 1"/>
                <a:ea typeface="Proxima Nova 1"/>
                <a:cs typeface="Proxima Nova 1"/>
                <a:sym typeface="Proxima Nova 1"/>
              </a:rPr>
              <a:t>Väl</a:t>
            </a:r>
            <a:r>
              <a:rPr lang="en-US" sz="1915">
                <a:solidFill>
                  <a:srgbClr val="000000"/>
                </a:solidFill>
                <a:latin typeface="Proxima Nova 1"/>
                <a:ea typeface="Proxima Nova 1"/>
                <a:cs typeface="Proxima Nova 1"/>
                <a:sym typeface="Proxima Nova 1"/>
              </a:rPr>
              <a:t>kommen till ladan!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Hopper kan inte läsa vad som står på väggen bakom och orkar inte ställa sig upp. Vill du hjälpa till?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Läs ordet och gå sedan till den figur som matchar ordet. Lätt som en plätt…eller? </a:t>
            </a:r>
          </a:p>
          <a:p>
            <a:pPr algn="l">
              <a:lnSpc>
                <a:spcPts val="2681"/>
              </a:lnSpc>
              <a:spcBef>
                <a:spcPct val="0"/>
              </a:spcBef>
            </a:pPr>
            <a:r>
              <a:rPr lang="en-US" sz="1915">
                <a:solidFill>
                  <a:srgbClr val="000000"/>
                </a:solidFill>
                <a:latin typeface="Proxima Nova 1"/>
                <a:ea typeface="Proxima Nova 1"/>
                <a:cs typeface="Proxima Nova 1"/>
                <a:sym typeface="Proxima Nova 1"/>
              </a:rPr>
              <a:t> </a:t>
            </a:r>
          </a:p>
          <a:p>
            <a:pPr algn="l">
              <a:lnSpc>
                <a:spcPts val="2681"/>
              </a:lnSpc>
              <a:spcBef>
                <a:spcPct val="0"/>
              </a:spcBef>
            </a:pPr>
            <a:r>
              <a:rPr lang="en-US" sz="1915">
                <a:solidFill>
                  <a:srgbClr val="000000"/>
                </a:solidFill>
                <a:latin typeface="Proxima Nova 1"/>
                <a:ea typeface="Proxima Nova 1"/>
                <a:cs typeface="Proxima Nova 1"/>
                <a:sym typeface="Proxima Nova 1"/>
              </a:rPr>
              <a:t> Ex: När ordet ÖDLA visas ska du gå till den figur som föreställer en ödla. </a:t>
            </a:r>
          </a:p>
          <a:p>
            <a:pPr algn="l">
              <a:lnSpc>
                <a:spcPts val="2681"/>
              </a:lnSpc>
              <a:spcBef>
                <a:spcPct val="0"/>
              </a:spcBef>
            </a:pPr>
            <a:r>
              <a:rPr lang="en-US" sz="1915">
                <a:solidFill>
                  <a:srgbClr val="000000"/>
                </a:solidFill>
                <a:latin typeface="Proxima Nova 1"/>
                <a:ea typeface="Proxima Nova 1"/>
                <a:cs typeface="Proxima Nova 1"/>
                <a:sym typeface="Proxima Nova 1"/>
              </a:rPr>
              <a:t> Du får försöka så många gånger du vill.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Som tack får du en sida till din oändliga bok av Hopper. </a:t>
            </a:r>
          </a:p>
          <a:p>
            <a:pPr algn="l">
              <a:lnSpc>
                <a:spcPts val="2681"/>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028700" y="1181293"/>
            <a:ext cx="13202671"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Mind The Mine — Hacka ordet </a:t>
            </a:r>
          </a:p>
        </p:txBody>
      </p:sp>
      <p:sp>
        <p:nvSpPr>
          <p:cNvPr name="TextBox 21" id="21"/>
          <p:cNvSpPr txBox="true"/>
          <p:nvPr/>
        </p:nvSpPr>
        <p:spPr>
          <a:xfrm rot="0">
            <a:off x="8710886" y="3791548"/>
            <a:ext cx="8277294" cy="4656695"/>
          </a:xfrm>
          <a:prstGeom prst="rect">
            <a:avLst/>
          </a:prstGeom>
        </p:spPr>
        <p:txBody>
          <a:bodyPr anchor="t" rtlCol="false" tIns="0" lIns="0" bIns="0" rIns="0">
            <a:spAutoFit/>
          </a:bodyPr>
          <a:lstStyle/>
          <a:p>
            <a:pPr algn="l">
              <a:lnSpc>
                <a:spcPts val="2681"/>
              </a:lnSpc>
              <a:spcBef>
                <a:spcPct val="0"/>
              </a:spcBef>
            </a:pPr>
            <a:r>
              <a:rPr lang="en-US" sz="1915">
                <a:solidFill>
                  <a:srgbClr val="000000"/>
                </a:solidFill>
                <a:latin typeface="Proxima Nova 1"/>
                <a:ea typeface="Proxima Nova 1"/>
                <a:cs typeface="Proxima Nova 1"/>
                <a:sym typeface="Proxima Nova 1"/>
              </a:rPr>
              <a:t>Väl</a:t>
            </a:r>
            <a:r>
              <a:rPr lang="en-US" sz="1915">
                <a:solidFill>
                  <a:srgbClr val="000000"/>
                </a:solidFill>
                <a:latin typeface="Proxima Nova 1"/>
                <a:ea typeface="Proxima Nova 1"/>
                <a:cs typeface="Proxima Nova 1"/>
                <a:sym typeface="Proxima Nova 1"/>
              </a:rPr>
              <a:t>kommen till gruvan!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Barak behöver din hjälp med att skriva ord. Här i gruvan finns massor av bokstavsblock. På väggen visas en bild av ett föremål. Ditt uppdrag blir att bryta de bokstavsblock du behöver för att skriva ordet.  </a:t>
            </a:r>
          </a:p>
          <a:p>
            <a:pPr algn="l">
              <a:lnSpc>
                <a:spcPts val="2681"/>
              </a:lnSpc>
              <a:spcBef>
                <a:spcPct val="0"/>
              </a:spcBef>
            </a:pPr>
            <a:r>
              <a:rPr lang="en-US" sz="1915">
                <a:solidFill>
                  <a:srgbClr val="000000"/>
                </a:solidFill>
                <a:latin typeface="Proxima Nova 1"/>
                <a:ea typeface="Proxima Nova 1"/>
                <a:cs typeface="Proxima Nova 1"/>
                <a:sym typeface="Proxima Nova 1"/>
              </a:rPr>
              <a:t> </a:t>
            </a:r>
          </a:p>
          <a:p>
            <a:pPr algn="l">
              <a:lnSpc>
                <a:spcPts val="2681"/>
              </a:lnSpc>
              <a:spcBef>
                <a:spcPct val="0"/>
              </a:spcBef>
            </a:pPr>
            <a:r>
              <a:rPr lang="en-US" sz="1915">
                <a:solidFill>
                  <a:srgbClr val="000000"/>
                </a:solidFill>
                <a:latin typeface="Proxima Nova 1"/>
                <a:ea typeface="Proxima Nova 1"/>
                <a:cs typeface="Proxima Nova 1"/>
                <a:sym typeface="Proxima Nova 1"/>
              </a:rPr>
              <a:t>Ex: När en MOROT visas ska du bryta bokstäverna M, O, R, O och T och placera dem under bilden i rätt ordning så att de bildar ordet morot.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När du har de bokstäver du behöver skriver du ordet under bilden. Du får försöka så många gånger du vill.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Som tack får du en sida till din oändliga bok av Barak. </a:t>
            </a:r>
          </a:p>
          <a:p>
            <a:pPr algn="l">
              <a:lnSpc>
                <a:spcPts val="2681"/>
              </a:lnSpc>
              <a:spcBef>
                <a:spcPct val="0"/>
              </a:spcBef>
            </a:pPr>
          </a:p>
        </p:txBody>
      </p:sp>
      <p:sp>
        <p:nvSpPr>
          <p:cNvPr name="Freeform 22" id="22"/>
          <p:cNvSpPr/>
          <p:nvPr/>
        </p:nvSpPr>
        <p:spPr>
          <a:xfrm flipH="false" flipV="false" rot="0">
            <a:off x="1299821" y="3411341"/>
            <a:ext cx="6657451" cy="5188688"/>
          </a:xfrm>
          <a:custGeom>
            <a:avLst/>
            <a:gdLst/>
            <a:ahLst/>
            <a:cxnLst/>
            <a:rect r="r" b="b" t="t" l="l"/>
            <a:pathLst>
              <a:path h="5188688" w="6657451">
                <a:moveTo>
                  <a:pt x="0" y="0"/>
                </a:moveTo>
                <a:lnTo>
                  <a:pt x="6657450" y="0"/>
                </a:lnTo>
                <a:lnTo>
                  <a:pt x="6657450" y="5188687"/>
                </a:lnTo>
                <a:lnTo>
                  <a:pt x="0" y="5188687"/>
                </a:lnTo>
                <a:lnTo>
                  <a:pt x="0" y="0"/>
                </a:lnTo>
                <a:close/>
              </a:path>
            </a:pathLst>
          </a:custGeom>
          <a:blipFill>
            <a:blip r:embed="rId2"/>
            <a:stretch>
              <a:fillRect l="-26916" t="0" r="-12295"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028700" y="700263"/>
            <a:ext cx="13202671" cy="1880944"/>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What a day! But what day..? </a:t>
            </a:r>
          </a:p>
          <a:p>
            <a:pPr algn="l">
              <a:lnSpc>
                <a:spcPts val="7629"/>
              </a:lnSpc>
            </a:pPr>
            <a:r>
              <a:rPr lang="en-US" sz="5449">
                <a:solidFill>
                  <a:srgbClr val="000000"/>
                </a:solidFill>
                <a:latin typeface="Proxima Nova 2"/>
                <a:ea typeface="Proxima Nova 2"/>
                <a:cs typeface="Proxima Nova 2"/>
                <a:sym typeface="Proxima Nova 2"/>
              </a:rPr>
              <a:t>— Vilken dag! Men vilken dag..? </a:t>
            </a:r>
          </a:p>
        </p:txBody>
      </p:sp>
      <p:sp>
        <p:nvSpPr>
          <p:cNvPr name="TextBox 21" id="21"/>
          <p:cNvSpPr txBox="true"/>
          <p:nvPr/>
        </p:nvSpPr>
        <p:spPr>
          <a:xfrm rot="0">
            <a:off x="8887866" y="3788664"/>
            <a:ext cx="8277294" cy="4323320"/>
          </a:xfrm>
          <a:prstGeom prst="rect">
            <a:avLst/>
          </a:prstGeom>
        </p:spPr>
        <p:txBody>
          <a:bodyPr anchor="t" rtlCol="false" tIns="0" lIns="0" bIns="0" rIns="0">
            <a:spAutoFit/>
          </a:bodyPr>
          <a:lstStyle/>
          <a:p>
            <a:pPr algn="l">
              <a:lnSpc>
                <a:spcPts val="2681"/>
              </a:lnSpc>
              <a:spcBef>
                <a:spcPct val="0"/>
              </a:spcBef>
            </a:pPr>
            <a:r>
              <a:rPr lang="en-US" sz="1915">
                <a:solidFill>
                  <a:srgbClr val="000000"/>
                </a:solidFill>
                <a:latin typeface="Proxima Nova 1"/>
                <a:ea typeface="Proxima Nova 1"/>
                <a:cs typeface="Proxima Nova 1"/>
                <a:sym typeface="Proxima Nova 1"/>
              </a:rPr>
              <a:t>Väl</a:t>
            </a:r>
            <a:r>
              <a:rPr lang="en-US" sz="1915">
                <a:solidFill>
                  <a:srgbClr val="000000"/>
                </a:solidFill>
                <a:latin typeface="Proxima Nova 1"/>
                <a:ea typeface="Proxima Nova 1"/>
                <a:cs typeface="Proxima Nova 1"/>
                <a:sym typeface="Proxima Nova 1"/>
              </a:rPr>
              <a:t>kommen till teatern!</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Luna har lite svårt att komma ihåg i vilken ordning saker gjordes. Kan du hjälpa Luna att minnas?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Luna behöver hjälp med att skriva ner vilken ordning hen har gjort sina aktiviteter i sin dagbok. Luna är tacksam för din hjälp.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Du får försöka så många gånger du vill. Som tack får du en sida till din oändliga bok av Luna.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Lycka till! </a:t>
            </a:r>
          </a:p>
          <a:p>
            <a:pPr algn="l">
              <a:lnSpc>
                <a:spcPts val="2681"/>
              </a:lnSpc>
              <a:spcBef>
                <a:spcPct val="0"/>
              </a:spcBef>
            </a:pPr>
            <a:r>
              <a:rPr lang="en-US" sz="1915">
                <a:solidFill>
                  <a:srgbClr val="000000"/>
                </a:solidFill>
                <a:latin typeface="Proxima Nova 1"/>
                <a:ea typeface="Proxima Nova 1"/>
                <a:cs typeface="Proxima Nova 1"/>
                <a:sym typeface="Proxima Nova 1"/>
              </a:rPr>
              <a:t> </a:t>
            </a:r>
          </a:p>
        </p:txBody>
      </p:sp>
      <p:sp>
        <p:nvSpPr>
          <p:cNvPr name="Freeform 22" id="22"/>
          <p:cNvSpPr/>
          <p:nvPr/>
        </p:nvSpPr>
        <p:spPr>
          <a:xfrm flipH="false" flipV="false" rot="0">
            <a:off x="1122840" y="3588866"/>
            <a:ext cx="7073766" cy="4761016"/>
          </a:xfrm>
          <a:custGeom>
            <a:avLst/>
            <a:gdLst/>
            <a:ahLst/>
            <a:cxnLst/>
            <a:rect r="r" b="b" t="t" l="l"/>
            <a:pathLst>
              <a:path h="4761016" w="7073766">
                <a:moveTo>
                  <a:pt x="0" y="0"/>
                </a:moveTo>
                <a:lnTo>
                  <a:pt x="7073766" y="0"/>
                </a:lnTo>
                <a:lnTo>
                  <a:pt x="7073766" y="4761016"/>
                </a:lnTo>
                <a:lnTo>
                  <a:pt x="0" y="4761016"/>
                </a:lnTo>
                <a:lnTo>
                  <a:pt x="0" y="0"/>
                </a:lnTo>
                <a:close/>
              </a:path>
            </a:pathLst>
          </a:custGeom>
          <a:blipFill>
            <a:blip r:embed="rId2"/>
            <a:stretch>
              <a:fillRect l="-10945" t="-1814" r="0" b="-1814"/>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028700" y="951579"/>
            <a:ext cx="13202671"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Market Madness - Tokiga Torget</a:t>
            </a:r>
          </a:p>
        </p:txBody>
      </p:sp>
      <p:sp>
        <p:nvSpPr>
          <p:cNvPr name="TextBox 21" id="21"/>
          <p:cNvSpPr txBox="true"/>
          <p:nvPr/>
        </p:nvSpPr>
        <p:spPr>
          <a:xfrm rot="0">
            <a:off x="8887866" y="3709580"/>
            <a:ext cx="8277294" cy="4656695"/>
          </a:xfrm>
          <a:prstGeom prst="rect">
            <a:avLst/>
          </a:prstGeom>
        </p:spPr>
        <p:txBody>
          <a:bodyPr anchor="t" rtlCol="false" tIns="0" lIns="0" bIns="0" rIns="0">
            <a:spAutoFit/>
          </a:bodyPr>
          <a:lstStyle/>
          <a:p>
            <a:pPr algn="l">
              <a:lnSpc>
                <a:spcPts val="2681"/>
              </a:lnSpc>
              <a:spcBef>
                <a:spcPct val="0"/>
              </a:spcBef>
            </a:pPr>
            <a:r>
              <a:rPr lang="en-US" sz="1915">
                <a:solidFill>
                  <a:srgbClr val="000000"/>
                </a:solidFill>
                <a:latin typeface="Proxima Nova 1"/>
                <a:ea typeface="Proxima Nova 1"/>
                <a:cs typeface="Proxima Nova 1"/>
                <a:sym typeface="Proxima Nova 1"/>
              </a:rPr>
              <a:t>Väl</a:t>
            </a:r>
            <a:r>
              <a:rPr lang="en-US" sz="1915">
                <a:solidFill>
                  <a:srgbClr val="000000"/>
                </a:solidFill>
                <a:latin typeface="Proxima Nova 1"/>
                <a:ea typeface="Proxima Nova 1"/>
                <a:cs typeface="Proxima Nova 1"/>
                <a:sym typeface="Proxima Nova 1"/>
              </a:rPr>
              <a:t>kommen till marknaden!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Det är fortfarande mycket kvar att göra innan marknaden kan öppna. Barak behöver din hjälp att ställa iordning marknadsstånden. Kan du hjälpa Barak att ställa ut varorna?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Bakom Barak finns ett förråd med varor, din uppgift blir att dela upp varorna så att det finns lika många av varje sort på borden.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Barak är tacksam för din hjälp. </a:t>
            </a:r>
          </a:p>
          <a:p>
            <a:pPr algn="l">
              <a:lnSpc>
                <a:spcPts val="2681"/>
              </a:lnSpc>
              <a:spcBef>
                <a:spcPct val="0"/>
              </a:spcBef>
            </a:pPr>
          </a:p>
          <a:p>
            <a:pPr algn="l">
              <a:lnSpc>
                <a:spcPts val="2681"/>
              </a:lnSpc>
              <a:spcBef>
                <a:spcPct val="0"/>
              </a:spcBef>
            </a:pPr>
            <a:r>
              <a:rPr lang="en-US" sz="1915">
                <a:solidFill>
                  <a:srgbClr val="000000"/>
                </a:solidFill>
                <a:latin typeface="Proxima Nova 1"/>
                <a:ea typeface="Proxima Nova 1"/>
                <a:cs typeface="Proxima Nova 1"/>
                <a:sym typeface="Proxima Nova 1"/>
              </a:rPr>
              <a:t>Du får försöka så många gånger du vill. Som tack får du en sida till din oändliga bok av Barak. </a:t>
            </a:r>
          </a:p>
          <a:p>
            <a:pPr algn="l">
              <a:lnSpc>
                <a:spcPts val="2681"/>
              </a:lnSpc>
              <a:spcBef>
                <a:spcPct val="0"/>
              </a:spcBef>
            </a:pPr>
          </a:p>
        </p:txBody>
      </p:sp>
      <p:sp>
        <p:nvSpPr>
          <p:cNvPr name="Freeform 22" id="22"/>
          <p:cNvSpPr/>
          <p:nvPr/>
        </p:nvSpPr>
        <p:spPr>
          <a:xfrm flipH="false" flipV="false" rot="0">
            <a:off x="1122840" y="3464356"/>
            <a:ext cx="7327009" cy="4780972"/>
          </a:xfrm>
          <a:custGeom>
            <a:avLst/>
            <a:gdLst/>
            <a:ahLst/>
            <a:cxnLst/>
            <a:rect r="r" b="b" t="t" l="l"/>
            <a:pathLst>
              <a:path h="4780972" w="7327009">
                <a:moveTo>
                  <a:pt x="0" y="0"/>
                </a:moveTo>
                <a:lnTo>
                  <a:pt x="7327009" y="0"/>
                </a:lnTo>
                <a:lnTo>
                  <a:pt x="7327009" y="4780972"/>
                </a:lnTo>
                <a:lnTo>
                  <a:pt x="0" y="4780972"/>
                </a:lnTo>
                <a:lnTo>
                  <a:pt x="0" y="0"/>
                </a:lnTo>
                <a:close/>
              </a:path>
            </a:pathLst>
          </a:custGeom>
          <a:blipFill>
            <a:blip r:embed="rId2"/>
            <a:stretch>
              <a:fillRect l="-6944" t="0" r="-9057"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028700" y="951579"/>
            <a:ext cx="13202671"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Math Riddles - Gåtor i Grönsakslandet</a:t>
            </a:r>
          </a:p>
        </p:txBody>
      </p:sp>
      <p:sp>
        <p:nvSpPr>
          <p:cNvPr name="TextBox 21" id="21"/>
          <p:cNvSpPr txBox="true"/>
          <p:nvPr/>
        </p:nvSpPr>
        <p:spPr>
          <a:xfrm rot="0">
            <a:off x="8898928" y="3461029"/>
            <a:ext cx="8277294" cy="4990069"/>
          </a:xfrm>
          <a:prstGeom prst="rect">
            <a:avLst/>
          </a:prstGeom>
        </p:spPr>
        <p:txBody>
          <a:bodyPr anchor="t" rtlCol="false" tIns="0" lIns="0" bIns="0" rIns="0">
            <a:spAutoFit/>
          </a:bodyPr>
          <a:lstStyle/>
          <a:p>
            <a:pPr algn="l">
              <a:lnSpc>
                <a:spcPts val="2681"/>
              </a:lnSpc>
            </a:pPr>
            <a:r>
              <a:rPr lang="en-US" sz="1915">
                <a:solidFill>
                  <a:srgbClr val="000000"/>
                </a:solidFill>
                <a:latin typeface="Proxima Nova 1"/>
                <a:ea typeface="Proxima Nova 1"/>
                <a:cs typeface="Proxima Nova 1"/>
                <a:sym typeface="Proxima Nova 1"/>
              </a:rPr>
              <a:t>Välkommen till runstenarna! </a:t>
            </a:r>
          </a:p>
          <a:p>
            <a:pPr algn="l">
              <a:lnSpc>
                <a:spcPts val="2681"/>
              </a:lnSpc>
            </a:pPr>
          </a:p>
          <a:p>
            <a:pPr algn="l">
              <a:lnSpc>
                <a:spcPts val="2681"/>
              </a:lnSpc>
            </a:pPr>
            <a:r>
              <a:rPr lang="en-US" sz="1915">
                <a:solidFill>
                  <a:srgbClr val="000000"/>
                </a:solidFill>
                <a:latin typeface="Proxima Nova 1"/>
                <a:ea typeface="Proxima Nova 1"/>
                <a:cs typeface="Proxima Nova 1"/>
                <a:sym typeface="Proxima Nova 1"/>
              </a:rPr>
              <a:t>Luna gillar gåtor men behöver lite hjälp att lista ut svaren. För att hjälpa Luna hämtar du grönsaker från grönsakslandet och lägger rätt antal i lådan bredvid.</a:t>
            </a:r>
          </a:p>
          <a:p>
            <a:pPr algn="l">
              <a:lnSpc>
                <a:spcPts val="2681"/>
              </a:lnSpc>
            </a:pPr>
            <a:r>
              <a:rPr lang="en-US" sz="1915">
                <a:solidFill>
                  <a:srgbClr val="000000"/>
                </a:solidFill>
                <a:latin typeface="Proxima Nova 1"/>
                <a:ea typeface="Proxima Nova 1"/>
                <a:cs typeface="Proxima Nova 1"/>
                <a:sym typeface="Proxima Nova 1"/>
              </a:rPr>
              <a:t>  </a:t>
            </a:r>
          </a:p>
          <a:p>
            <a:pPr algn="l">
              <a:lnSpc>
                <a:spcPts val="2681"/>
              </a:lnSpc>
            </a:pPr>
            <a:r>
              <a:rPr lang="en-US" sz="1915">
                <a:solidFill>
                  <a:srgbClr val="000000"/>
                </a:solidFill>
                <a:latin typeface="Proxima Nova 1"/>
                <a:ea typeface="Proxima Nova 1"/>
                <a:cs typeface="Proxima Nova 1"/>
                <a:sym typeface="Proxima Nova 1"/>
              </a:rPr>
              <a:t>Ex. Luna plockar 3 morötter och ger 1 morot till Björn. Hur många morötter har Luna kvar? För att lösa gåtan behöver du räkna, 3 – 1 = 2, svaret är 2 och du lägger då 2 morötter i lådan bredvid Luna. </a:t>
            </a:r>
          </a:p>
          <a:p>
            <a:pPr algn="l">
              <a:lnSpc>
                <a:spcPts val="2681"/>
              </a:lnSpc>
            </a:pPr>
          </a:p>
          <a:p>
            <a:pPr algn="l">
              <a:lnSpc>
                <a:spcPts val="2681"/>
              </a:lnSpc>
            </a:pPr>
            <a:r>
              <a:rPr lang="en-US" sz="1915">
                <a:solidFill>
                  <a:srgbClr val="000000"/>
                </a:solidFill>
                <a:latin typeface="Proxima Nova 1"/>
                <a:ea typeface="Proxima Nova 1"/>
                <a:cs typeface="Proxima Nova 1"/>
                <a:sym typeface="Proxima Nova 1"/>
              </a:rPr>
              <a:t>Luna är tacksam för din hjälp. </a:t>
            </a:r>
          </a:p>
          <a:p>
            <a:pPr algn="l">
              <a:lnSpc>
                <a:spcPts val="2681"/>
              </a:lnSpc>
            </a:pPr>
          </a:p>
          <a:p>
            <a:pPr algn="l">
              <a:lnSpc>
                <a:spcPts val="2681"/>
              </a:lnSpc>
            </a:pPr>
            <a:r>
              <a:rPr lang="en-US" sz="1915">
                <a:solidFill>
                  <a:srgbClr val="000000"/>
                </a:solidFill>
                <a:latin typeface="Proxima Nova 1"/>
                <a:ea typeface="Proxima Nova 1"/>
                <a:cs typeface="Proxima Nova 1"/>
                <a:sym typeface="Proxima Nova 1"/>
              </a:rPr>
              <a:t>Du får försöka så många gånger du vill. Som tack får du en sida till din oändliga bok av Luna. </a:t>
            </a:r>
          </a:p>
          <a:p>
            <a:pPr algn="l">
              <a:lnSpc>
                <a:spcPts val="2681"/>
              </a:lnSpc>
            </a:pPr>
            <a:r>
              <a:rPr lang="en-US" sz="1915">
                <a:solidFill>
                  <a:srgbClr val="000000"/>
                </a:solidFill>
                <a:latin typeface="Proxima Nova 1"/>
                <a:ea typeface="Proxima Nova 1"/>
                <a:cs typeface="Proxima Nova 1"/>
                <a:sym typeface="Proxima Nova 1"/>
              </a:rPr>
              <a:t> </a:t>
            </a:r>
          </a:p>
          <a:p>
            <a:pPr algn="l">
              <a:lnSpc>
                <a:spcPts val="2681"/>
              </a:lnSpc>
              <a:spcBef>
                <a:spcPct val="0"/>
              </a:spcBef>
            </a:pPr>
          </a:p>
        </p:txBody>
      </p:sp>
      <p:sp>
        <p:nvSpPr>
          <p:cNvPr name="Freeform 22" id="22"/>
          <p:cNvSpPr/>
          <p:nvPr/>
        </p:nvSpPr>
        <p:spPr>
          <a:xfrm flipH="false" flipV="false" rot="0">
            <a:off x="1111779" y="3107280"/>
            <a:ext cx="7202402" cy="5133975"/>
          </a:xfrm>
          <a:custGeom>
            <a:avLst/>
            <a:gdLst/>
            <a:ahLst/>
            <a:cxnLst/>
            <a:rect r="r" b="b" t="t" l="l"/>
            <a:pathLst>
              <a:path h="5133975" w="7202402">
                <a:moveTo>
                  <a:pt x="0" y="0"/>
                </a:moveTo>
                <a:lnTo>
                  <a:pt x="7202402" y="0"/>
                </a:lnTo>
                <a:lnTo>
                  <a:pt x="7202402" y="5133975"/>
                </a:lnTo>
                <a:lnTo>
                  <a:pt x="0" y="5133975"/>
                </a:lnTo>
                <a:lnTo>
                  <a:pt x="0" y="0"/>
                </a:lnTo>
                <a:close/>
              </a:path>
            </a:pathLst>
          </a:custGeom>
          <a:blipFill>
            <a:blip r:embed="rId2"/>
            <a:stretch>
              <a:fillRect l="-26722"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708074" y="4792"/>
            <a:ext cx="550389" cy="550389"/>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708074" y="503409"/>
            <a:ext cx="550389" cy="550389"/>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65970" y="4792"/>
            <a:ext cx="550389" cy="550389"/>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2216360" y="1092001"/>
            <a:ext cx="550389" cy="550389"/>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65970" y="541612"/>
            <a:ext cx="550389" cy="550389"/>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10396829" y="2115642"/>
            <a:ext cx="6712828" cy="6549614"/>
          </a:xfrm>
          <a:custGeom>
            <a:avLst/>
            <a:gdLst/>
            <a:ahLst/>
            <a:cxnLst/>
            <a:rect r="r" b="b" t="t" l="l"/>
            <a:pathLst>
              <a:path h="6549614" w="6712828">
                <a:moveTo>
                  <a:pt x="0" y="0"/>
                </a:moveTo>
                <a:lnTo>
                  <a:pt x="6712828" y="0"/>
                </a:lnTo>
                <a:lnTo>
                  <a:pt x="6712828" y="6549613"/>
                </a:lnTo>
                <a:lnTo>
                  <a:pt x="0" y="6549613"/>
                </a:lnTo>
                <a:lnTo>
                  <a:pt x="0" y="0"/>
                </a:lnTo>
                <a:close/>
              </a:path>
            </a:pathLst>
          </a:custGeom>
          <a:blipFill>
            <a:blip r:embed="rId2"/>
            <a:stretch>
              <a:fillRect l="-33938" t="0" r="-65107" b="0"/>
            </a:stretch>
          </a:blipFill>
        </p:spPr>
      </p:sp>
      <p:sp>
        <p:nvSpPr>
          <p:cNvPr name="TextBox 21" id="21"/>
          <p:cNvSpPr txBox="true"/>
          <p:nvPr/>
        </p:nvSpPr>
        <p:spPr>
          <a:xfrm rot="0">
            <a:off x="1028700" y="4130904"/>
            <a:ext cx="8935640" cy="2461939"/>
          </a:xfrm>
          <a:prstGeom prst="rect">
            <a:avLst/>
          </a:prstGeom>
        </p:spPr>
        <p:txBody>
          <a:bodyPr anchor="t" rtlCol="false" tIns="0" lIns="0" bIns="0" rIns="0">
            <a:spAutoFit/>
          </a:bodyPr>
          <a:lstStyle/>
          <a:p>
            <a:pPr algn="l">
              <a:lnSpc>
                <a:spcPts val="3947"/>
              </a:lnSpc>
              <a:spcBef>
                <a:spcPct val="0"/>
              </a:spcBef>
            </a:pPr>
            <a:r>
              <a:rPr lang="en-US" sz="2819">
                <a:solidFill>
                  <a:srgbClr val="000000"/>
                </a:solidFill>
                <a:latin typeface="Proxima Nova 3"/>
                <a:ea typeface="Proxima Nova 3"/>
                <a:cs typeface="Proxima Nova 3"/>
                <a:sym typeface="Proxima Nova 3"/>
              </a:rPr>
              <a:t>Innehåll </a:t>
            </a:r>
          </a:p>
          <a:p>
            <a:pPr algn="l">
              <a:lnSpc>
                <a:spcPts val="3947"/>
              </a:lnSpc>
              <a:spcBef>
                <a:spcPct val="0"/>
              </a:spcBef>
            </a:pPr>
            <a:r>
              <a:rPr lang="en-US" sz="2819">
                <a:solidFill>
                  <a:srgbClr val="000000"/>
                </a:solidFill>
                <a:latin typeface="Proxima Nova 1"/>
                <a:ea typeface="Proxima Nova 1"/>
                <a:cs typeface="Proxima Nova 1"/>
                <a:sym typeface="Proxima Nova 1"/>
              </a:rPr>
              <a:t>Avsnitt 1: Om detta stödmaterial </a:t>
            </a:r>
          </a:p>
          <a:p>
            <a:pPr algn="l">
              <a:lnSpc>
                <a:spcPts val="3947"/>
              </a:lnSpc>
              <a:spcBef>
                <a:spcPct val="0"/>
              </a:spcBef>
            </a:pPr>
            <a:r>
              <a:rPr lang="en-US" sz="2819">
                <a:solidFill>
                  <a:srgbClr val="000000"/>
                </a:solidFill>
                <a:latin typeface="Proxima Nova 1"/>
                <a:ea typeface="Proxima Nova 1"/>
                <a:cs typeface="Proxima Nova 1"/>
                <a:sym typeface="Proxima Nova 1"/>
              </a:rPr>
              <a:t>Avsnitt 2: Byn Dexi Ville och dess invånare </a:t>
            </a:r>
          </a:p>
          <a:p>
            <a:pPr algn="l">
              <a:lnSpc>
                <a:spcPts val="3947"/>
              </a:lnSpc>
              <a:spcBef>
                <a:spcPct val="0"/>
              </a:spcBef>
            </a:pPr>
            <a:r>
              <a:rPr lang="en-US" sz="2819">
                <a:solidFill>
                  <a:srgbClr val="000000"/>
                </a:solidFill>
                <a:latin typeface="Proxima Nova 1"/>
                <a:ea typeface="Proxima Nova 1"/>
                <a:cs typeface="Proxima Nova 1"/>
                <a:sym typeface="Proxima Nova 1"/>
              </a:rPr>
              <a:t>Avsnitt 3: Presentation av minispelen </a:t>
            </a:r>
          </a:p>
          <a:p>
            <a:pPr algn="l">
              <a:lnSpc>
                <a:spcPts val="3947"/>
              </a:lnSpc>
              <a:spcBef>
                <a:spcPct val="0"/>
              </a:spcBef>
            </a:pPr>
            <a:r>
              <a:rPr lang="en-US" sz="2819">
                <a:solidFill>
                  <a:srgbClr val="000000"/>
                </a:solidFill>
                <a:latin typeface="Proxima Nova 1"/>
                <a:ea typeface="Proxima Nova 1"/>
                <a:cs typeface="Proxima Nova 1"/>
                <a:sym typeface="Proxima Nova 1"/>
              </a:rPr>
              <a:t>Avsnitt 4: Hur man skaffar och spelar Minecraft Education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9754"/>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4143131" y="2638238"/>
            <a:ext cx="10001739" cy="5600974"/>
          </a:xfrm>
          <a:custGeom>
            <a:avLst/>
            <a:gdLst/>
            <a:ahLst/>
            <a:cxnLst/>
            <a:rect r="r" b="b" t="t" l="l"/>
            <a:pathLst>
              <a:path h="5600974" w="10001739">
                <a:moveTo>
                  <a:pt x="0" y="0"/>
                </a:moveTo>
                <a:lnTo>
                  <a:pt x="10001738" y="0"/>
                </a:lnTo>
                <a:lnTo>
                  <a:pt x="10001738" y="5600974"/>
                </a:lnTo>
                <a:lnTo>
                  <a:pt x="0" y="5600974"/>
                </a:lnTo>
                <a:lnTo>
                  <a:pt x="0" y="0"/>
                </a:lnTo>
                <a:close/>
              </a:path>
            </a:pathLst>
          </a:custGeom>
          <a:blipFill>
            <a:blip r:embed="rId2"/>
            <a:stretch>
              <a:fillRect l="0" t="0" r="0" b="0"/>
            </a:stretch>
          </a:blipFill>
        </p:spPr>
      </p:sp>
      <p:sp>
        <p:nvSpPr>
          <p:cNvPr name="TextBox 21" id="21"/>
          <p:cNvSpPr txBox="true"/>
          <p:nvPr/>
        </p:nvSpPr>
        <p:spPr>
          <a:xfrm rot="0">
            <a:off x="2817711" y="1248419"/>
            <a:ext cx="12538994" cy="918883"/>
          </a:xfrm>
          <a:prstGeom prst="rect">
            <a:avLst/>
          </a:prstGeom>
        </p:spPr>
        <p:txBody>
          <a:bodyPr anchor="t" rtlCol="false" tIns="0" lIns="0" bIns="0" rIns="0">
            <a:spAutoFit/>
          </a:bodyPr>
          <a:lstStyle/>
          <a:p>
            <a:pPr algn="ctr">
              <a:lnSpc>
                <a:spcPts val="7629"/>
              </a:lnSpc>
            </a:pPr>
            <a:r>
              <a:rPr lang="en-US" sz="5449">
                <a:solidFill>
                  <a:srgbClr val="000000"/>
                </a:solidFill>
                <a:latin typeface="Proxima Nova 2"/>
                <a:ea typeface="Proxima Nova 2"/>
                <a:cs typeface="Proxima Nova 2"/>
                <a:sym typeface="Proxima Nova 2"/>
              </a:rPr>
              <a:t>Hur man spelar Minecraft Education</a:t>
            </a:r>
          </a:p>
        </p:txBody>
      </p:sp>
      <p:sp>
        <p:nvSpPr>
          <p:cNvPr name="TextBox 22" id="22"/>
          <p:cNvSpPr txBox="true"/>
          <p:nvPr/>
        </p:nvSpPr>
        <p:spPr>
          <a:xfrm rot="0">
            <a:off x="554847" y="8469261"/>
            <a:ext cx="17064722" cy="1235021"/>
          </a:xfrm>
          <a:prstGeom prst="rect">
            <a:avLst/>
          </a:prstGeom>
        </p:spPr>
        <p:txBody>
          <a:bodyPr anchor="t" rtlCol="false" tIns="0" lIns="0" bIns="0" rIns="0">
            <a:spAutoFit/>
          </a:bodyPr>
          <a:lstStyle/>
          <a:p>
            <a:pPr algn="ctr">
              <a:lnSpc>
                <a:spcPts val="2799"/>
              </a:lnSpc>
            </a:pPr>
            <a:r>
              <a:rPr lang="en-US" sz="1999" u="sng">
                <a:solidFill>
                  <a:srgbClr val="000000"/>
                </a:solidFill>
                <a:latin typeface="Proxima Nova 1"/>
                <a:ea typeface="Proxima Nova 1"/>
                <a:cs typeface="Proxima Nova 1"/>
                <a:sym typeface="Proxima Nova 1"/>
                <a:hlinkClick r:id="rId3" tooltip="https://education.minecraft.net/sv-se/get-started/educators"/>
              </a:rPr>
              <a:t>Minecraft Ed</a:t>
            </a:r>
            <a:r>
              <a:rPr lang="en-US" sz="1999" u="sng">
                <a:solidFill>
                  <a:srgbClr val="000000"/>
                </a:solidFill>
                <a:latin typeface="Proxima Nova 1"/>
                <a:ea typeface="Proxima Nova 1"/>
                <a:cs typeface="Proxima Nova 1"/>
                <a:sym typeface="Proxima Nova 1"/>
                <a:hlinkClick r:id="rId4" tooltip="https://education.minecraft.net/sv-se/get-started/educators"/>
              </a:rPr>
              <a:t>ucation för utbildare | Minecraft Education</a:t>
            </a:r>
            <a:r>
              <a:rPr lang="en-US" sz="1999">
                <a:solidFill>
                  <a:srgbClr val="000000"/>
                </a:solidFill>
                <a:latin typeface="Proxima Nova 1"/>
                <a:ea typeface="Proxima Nova 1"/>
                <a:cs typeface="Proxima Nova 1"/>
                <a:sym typeface="Proxima Nova 1"/>
              </a:rPr>
              <a:t>  </a:t>
            </a:r>
          </a:p>
          <a:p>
            <a:pPr algn="ctr">
              <a:lnSpc>
                <a:spcPts val="1540"/>
              </a:lnSpc>
            </a:pPr>
          </a:p>
          <a:p>
            <a:pPr algn="ctr">
              <a:lnSpc>
                <a:spcPts val="2799"/>
              </a:lnSpc>
            </a:pPr>
            <a:r>
              <a:rPr lang="en-US" sz="1999">
                <a:solidFill>
                  <a:srgbClr val="000000"/>
                </a:solidFill>
                <a:latin typeface="Proxima Nova 1"/>
                <a:ea typeface="Proxima Nova 1"/>
                <a:cs typeface="Proxima Nova 1"/>
                <a:sym typeface="Proxima Nova 1"/>
              </a:rPr>
              <a:t>Denna handledning är avsedd för lärare och elever som är nya i Minecraft eller för dem som behöver en uppfräschning av kontroller och spelets grunder.  </a:t>
            </a:r>
          </a:p>
          <a:p>
            <a:pPr algn="ctr">
              <a:lnSpc>
                <a:spcPts val="2799"/>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9754"/>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748937" y="2959079"/>
            <a:ext cx="10868421" cy="6299221"/>
          </a:xfrm>
          <a:prstGeom prst="rect">
            <a:avLst/>
          </a:prstGeom>
        </p:spPr>
        <p:txBody>
          <a:bodyPr anchor="t" rtlCol="false" tIns="0" lIns="0" bIns="0" rIns="0">
            <a:spAutoFit/>
          </a:bodyPr>
          <a:lstStyle/>
          <a:p>
            <a:pPr algn="l">
              <a:lnSpc>
                <a:spcPts val="2939"/>
              </a:lnSpc>
            </a:pPr>
            <a:r>
              <a:rPr lang="en-US" sz="2099">
                <a:solidFill>
                  <a:srgbClr val="000000"/>
                </a:solidFill>
                <a:latin typeface="Proxima Nova 1"/>
                <a:ea typeface="Proxima Nova 1"/>
                <a:cs typeface="Proxima Nova 1"/>
                <a:sym typeface="Proxima Nova 1"/>
              </a:rPr>
              <a:t>För att kunna starta en handledning måste du ha tillgång till Minecraft education på din dator. </a:t>
            </a:r>
          </a:p>
          <a:p>
            <a:pPr algn="l">
              <a:lnSpc>
                <a:spcPts val="2939"/>
              </a:lnSpc>
            </a:pPr>
            <a:r>
              <a:rPr lang="en-US" sz="2099">
                <a:solidFill>
                  <a:srgbClr val="000000"/>
                </a:solidFill>
                <a:latin typeface="Proxima Nova 1"/>
                <a:ea typeface="Proxima Nova 1"/>
                <a:cs typeface="Proxima Nova 1"/>
                <a:sym typeface="Proxima Nova 1"/>
              </a:rPr>
              <a:t> </a:t>
            </a:r>
          </a:p>
          <a:p>
            <a:pPr algn="l">
              <a:lnSpc>
                <a:spcPts val="2939"/>
              </a:lnSpc>
            </a:pPr>
            <a:r>
              <a:rPr lang="en-US" sz="2099">
                <a:solidFill>
                  <a:srgbClr val="000000"/>
                </a:solidFill>
                <a:latin typeface="Proxima Nova 1"/>
                <a:ea typeface="Proxima Nova 1"/>
                <a:cs typeface="Proxima Nova 1"/>
                <a:sym typeface="Proxima Nova 1"/>
              </a:rPr>
              <a:t>1. </a:t>
            </a:r>
            <a:r>
              <a:rPr lang="en-US" sz="2099">
                <a:solidFill>
                  <a:srgbClr val="000000"/>
                </a:solidFill>
                <a:latin typeface="Proxima Nova 1"/>
                <a:ea typeface="Proxima Nova 1"/>
                <a:cs typeface="Proxima Nova 1"/>
                <a:sym typeface="Proxima Nova 1"/>
              </a:rPr>
              <a:t>Se till så att du har ett O365 EDU account  </a:t>
            </a:r>
          </a:p>
          <a:p>
            <a:pPr algn="l">
              <a:lnSpc>
                <a:spcPts val="2939"/>
              </a:lnSpc>
            </a:pPr>
          </a:p>
          <a:p>
            <a:pPr algn="l">
              <a:lnSpc>
                <a:spcPts val="2939"/>
              </a:lnSpc>
            </a:pPr>
            <a:r>
              <a:rPr lang="en-US" sz="2099">
                <a:solidFill>
                  <a:srgbClr val="000000"/>
                </a:solidFill>
                <a:latin typeface="Proxima Nova 1"/>
                <a:ea typeface="Proxima Nova 1"/>
                <a:cs typeface="Proxima Nova 1"/>
                <a:sym typeface="Proxima Nova 1"/>
              </a:rPr>
              <a:t>2. Ladda ner Minecraft Education </a:t>
            </a:r>
            <a:r>
              <a:rPr lang="en-US" sz="2099" u="sng">
                <a:solidFill>
                  <a:srgbClr val="000000"/>
                </a:solidFill>
                <a:latin typeface="Proxima Nova 1"/>
                <a:ea typeface="Proxima Nova 1"/>
                <a:cs typeface="Proxima Nova 1"/>
                <a:sym typeface="Proxima Nova 1"/>
                <a:hlinkClick r:id="rId2" tooltip="https://education.minecraft.net/sv-se/get-started/download"/>
              </a:rPr>
              <a:t>Ladda ner | Minecraft Education</a:t>
            </a:r>
            <a:r>
              <a:rPr lang="en-US" sz="2099">
                <a:solidFill>
                  <a:srgbClr val="000000"/>
                </a:solidFill>
                <a:latin typeface="Proxima Nova 1"/>
                <a:ea typeface="Proxima Nova 1"/>
                <a:cs typeface="Proxima Nova 1"/>
                <a:sym typeface="Proxima Nova 1"/>
              </a:rPr>
              <a:t>  </a:t>
            </a:r>
          </a:p>
          <a:p>
            <a:pPr algn="l">
              <a:lnSpc>
                <a:spcPts val="2939"/>
              </a:lnSpc>
            </a:pPr>
          </a:p>
          <a:p>
            <a:pPr algn="l">
              <a:lnSpc>
                <a:spcPts val="2939"/>
              </a:lnSpc>
            </a:pPr>
            <a:r>
              <a:rPr lang="en-US" sz="2099">
                <a:solidFill>
                  <a:srgbClr val="000000"/>
                </a:solidFill>
                <a:latin typeface="Proxima Nova 3"/>
                <a:ea typeface="Proxima Nova 3"/>
                <a:cs typeface="Proxima Nova 3"/>
                <a:sym typeface="Proxima Nova 3"/>
              </a:rPr>
              <a:t>Första gången du loggar in på Minecraft Education </a:t>
            </a:r>
          </a:p>
          <a:p>
            <a:pPr algn="l">
              <a:lnSpc>
                <a:spcPts val="2939"/>
              </a:lnSpc>
            </a:pPr>
          </a:p>
          <a:p>
            <a:pPr algn="l">
              <a:lnSpc>
                <a:spcPts val="2939"/>
              </a:lnSpc>
            </a:pPr>
            <a:r>
              <a:rPr lang="en-US" sz="2099">
                <a:solidFill>
                  <a:srgbClr val="000000"/>
                </a:solidFill>
                <a:latin typeface="Proxima Nova 1"/>
                <a:ea typeface="Proxima Nova 1"/>
                <a:cs typeface="Proxima Nova 1"/>
                <a:sym typeface="Proxima Nova 1"/>
              </a:rPr>
              <a:t>Följ dessa steg för att logga in för första gången: </a:t>
            </a:r>
          </a:p>
          <a:p>
            <a:pPr algn="l">
              <a:lnSpc>
                <a:spcPts val="2939"/>
              </a:lnSpc>
            </a:pPr>
          </a:p>
          <a:p>
            <a:pPr algn="l" marL="453388" indent="-226694" lvl="1">
              <a:lnSpc>
                <a:spcPts val="2939"/>
              </a:lnSpc>
              <a:buAutoNum type="arabicPeriod" startAt="1"/>
            </a:pPr>
            <a:r>
              <a:rPr lang="en-US" sz="2099">
                <a:solidFill>
                  <a:srgbClr val="000000"/>
                </a:solidFill>
                <a:latin typeface="Proxima Nova 1"/>
                <a:ea typeface="Proxima Nova 1"/>
                <a:cs typeface="Proxima Nova 1"/>
                <a:sym typeface="Proxima Nova 1"/>
              </a:rPr>
              <a:t>När meddelandet "Välkommen till Minecraft Education" visas, klicka på Logga in. </a:t>
            </a:r>
          </a:p>
          <a:p>
            <a:pPr algn="l" marL="453388" indent="-226694" lvl="1">
              <a:lnSpc>
                <a:spcPts val="2939"/>
              </a:lnSpc>
              <a:buAutoNum type="arabicPeriod" startAt="1"/>
            </a:pPr>
            <a:r>
              <a:rPr lang="en-US" sz="2099">
                <a:solidFill>
                  <a:srgbClr val="000000"/>
                </a:solidFill>
                <a:latin typeface="Proxima Nova 1"/>
                <a:ea typeface="Proxima Nova 1"/>
                <a:cs typeface="Proxima Nova 1"/>
                <a:sym typeface="Proxima Nova 1"/>
              </a:rPr>
              <a:t>I inloggningsfönstret, ange din skol- eller organisationsmail samt lösenord.  </a:t>
            </a:r>
          </a:p>
          <a:p>
            <a:pPr algn="l" marL="453388" indent="-226694" lvl="1">
              <a:lnSpc>
                <a:spcPts val="2939"/>
              </a:lnSpc>
              <a:buAutoNum type="arabicPeriod" startAt="1"/>
            </a:pPr>
            <a:r>
              <a:rPr lang="en-US" sz="2099">
                <a:solidFill>
                  <a:srgbClr val="000000"/>
                </a:solidFill>
                <a:latin typeface="Proxima Nova 1"/>
                <a:ea typeface="Proxima Nova 1"/>
                <a:cs typeface="Proxima Nova 1"/>
                <a:sym typeface="Proxima Nova 1"/>
              </a:rPr>
              <a:t>Obs! Om du använder flera skärmar kan inloggningsfönstret visas på en annan skärm. </a:t>
            </a:r>
          </a:p>
          <a:p>
            <a:pPr algn="l" marL="453388" indent="-226694" lvl="1">
              <a:lnSpc>
                <a:spcPts val="2939"/>
              </a:lnSpc>
              <a:buAutoNum type="arabicPeriod" startAt="1"/>
            </a:pPr>
            <a:r>
              <a:rPr lang="en-US" sz="2099">
                <a:solidFill>
                  <a:srgbClr val="000000"/>
                </a:solidFill>
                <a:latin typeface="Proxima Nova 1"/>
                <a:ea typeface="Proxima Nova 1"/>
                <a:cs typeface="Proxima Nova 1"/>
                <a:sym typeface="Proxima Nova 1"/>
              </a:rPr>
              <a:t>Om du loggar in som lärare för första gången:  </a:t>
            </a:r>
          </a:p>
          <a:p>
            <a:pPr algn="l" marL="453388" indent="-226694" lvl="1">
              <a:lnSpc>
                <a:spcPts val="2939"/>
              </a:lnSpc>
              <a:buAutoNum type="arabicPeriod" startAt="1"/>
            </a:pPr>
            <a:r>
              <a:rPr lang="en-US" sz="2099">
                <a:solidFill>
                  <a:srgbClr val="000000"/>
                </a:solidFill>
                <a:latin typeface="Proxima Nova 1"/>
                <a:ea typeface="Proxima Nova 1"/>
                <a:cs typeface="Proxima Nova 1"/>
                <a:sym typeface="Proxima Nova 1"/>
              </a:rPr>
              <a:t>Klicka på Visa EULA för att läsa slutanvändarlicensavtalet (EULA). </a:t>
            </a:r>
          </a:p>
          <a:p>
            <a:pPr algn="l" marL="453388" indent="-226694" lvl="1">
              <a:lnSpc>
                <a:spcPts val="2939"/>
              </a:lnSpc>
              <a:buAutoNum type="arabicPeriod" startAt="1"/>
            </a:pPr>
            <a:r>
              <a:rPr lang="en-US" sz="2099">
                <a:solidFill>
                  <a:srgbClr val="000000"/>
                </a:solidFill>
                <a:latin typeface="Proxima Nova 1"/>
                <a:ea typeface="Proxima Nova 1"/>
                <a:cs typeface="Proxima Nova 1"/>
                <a:sym typeface="Proxima Nova 1"/>
              </a:rPr>
              <a:t>När du är redo, klicka på Acceptera för att fortsätta inloggningen. </a:t>
            </a:r>
          </a:p>
          <a:p>
            <a:pPr algn="l">
              <a:lnSpc>
                <a:spcPts val="2939"/>
              </a:lnSpc>
            </a:pPr>
          </a:p>
        </p:txBody>
      </p:sp>
      <p:sp>
        <p:nvSpPr>
          <p:cNvPr name="Freeform 21" id="21"/>
          <p:cNvSpPr/>
          <p:nvPr/>
        </p:nvSpPr>
        <p:spPr>
          <a:xfrm flipH="false" flipV="false" rot="0">
            <a:off x="13093841" y="3662825"/>
            <a:ext cx="3563777" cy="4598421"/>
          </a:xfrm>
          <a:custGeom>
            <a:avLst/>
            <a:gdLst/>
            <a:ahLst/>
            <a:cxnLst/>
            <a:rect r="r" b="b" t="t" l="l"/>
            <a:pathLst>
              <a:path h="4598421" w="3563777">
                <a:moveTo>
                  <a:pt x="0" y="0"/>
                </a:moveTo>
                <a:lnTo>
                  <a:pt x="3563776" y="0"/>
                </a:lnTo>
                <a:lnTo>
                  <a:pt x="3563776" y="4598421"/>
                </a:lnTo>
                <a:lnTo>
                  <a:pt x="0" y="4598421"/>
                </a:lnTo>
                <a:lnTo>
                  <a:pt x="0" y="0"/>
                </a:lnTo>
                <a:close/>
              </a:path>
            </a:pathLst>
          </a:custGeom>
          <a:blipFill>
            <a:blip r:embed="rId3"/>
            <a:stretch>
              <a:fillRect l="0" t="0" r="0" b="0"/>
            </a:stretch>
          </a:blipFill>
        </p:spPr>
      </p:sp>
      <p:sp>
        <p:nvSpPr>
          <p:cNvPr name="TextBox 22" id="22"/>
          <p:cNvSpPr txBox="true"/>
          <p:nvPr/>
        </p:nvSpPr>
        <p:spPr>
          <a:xfrm rot="0">
            <a:off x="554847" y="606889"/>
            <a:ext cx="12538994"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Steg 1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6547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748937" y="2940029"/>
            <a:ext cx="9688791" cy="5690347"/>
          </a:xfrm>
          <a:prstGeom prst="rect">
            <a:avLst/>
          </a:prstGeom>
        </p:spPr>
        <p:txBody>
          <a:bodyPr anchor="t" rtlCol="false" tIns="0" lIns="0" bIns="0" rIns="0">
            <a:spAutoFit/>
          </a:bodyPr>
          <a:lstStyle/>
          <a:p>
            <a:pPr algn="l">
              <a:lnSpc>
                <a:spcPts val="3919"/>
              </a:lnSpc>
            </a:pPr>
            <a:r>
              <a:rPr lang="en-US" sz="2799">
                <a:solidFill>
                  <a:srgbClr val="000000"/>
                </a:solidFill>
                <a:latin typeface="Proxima Nova 3"/>
                <a:ea typeface="Proxima Nova 3"/>
                <a:cs typeface="Proxima Nova 3"/>
                <a:sym typeface="Proxima Nova 3"/>
              </a:rPr>
              <a:t>Hantera konton </a:t>
            </a:r>
          </a:p>
          <a:p>
            <a:pPr algn="l">
              <a:lnSpc>
                <a:spcPts val="2939"/>
              </a:lnSpc>
            </a:pPr>
          </a:p>
          <a:p>
            <a:pPr algn="l">
              <a:lnSpc>
                <a:spcPts val="2939"/>
              </a:lnSpc>
            </a:pPr>
            <a:r>
              <a:rPr lang="en-US" sz="2099">
                <a:solidFill>
                  <a:srgbClr val="000000"/>
                </a:solidFill>
                <a:latin typeface="Proxima Nova 1"/>
                <a:ea typeface="Proxima Nova 1"/>
                <a:cs typeface="Proxima Nova 1"/>
                <a:sym typeface="Proxima Nova 1"/>
              </a:rPr>
              <a:t>Vi har uppdaterat kontohanteringen för att göra det enklare att förbli</a:t>
            </a:r>
            <a:r>
              <a:rPr lang="en-US" sz="2099">
                <a:solidFill>
                  <a:srgbClr val="000000"/>
                </a:solidFill>
                <a:latin typeface="Proxima Nova 1"/>
                <a:ea typeface="Proxima Nova 1"/>
                <a:cs typeface="Proxima Nova 1"/>
                <a:sym typeface="Proxima Nova 1"/>
              </a:rPr>
              <a:t> </a:t>
            </a:r>
            <a:r>
              <a:rPr lang="en-US" sz="2099">
                <a:solidFill>
                  <a:srgbClr val="000000"/>
                </a:solidFill>
                <a:latin typeface="Proxima Nova 1"/>
                <a:ea typeface="Proxima Nova 1"/>
                <a:cs typeface="Proxima Nova 1"/>
                <a:sym typeface="Proxima Nova 1"/>
              </a:rPr>
              <a:t>inloggad och växla mellan konton. </a:t>
            </a:r>
          </a:p>
          <a:p>
            <a:pPr algn="l">
              <a:lnSpc>
                <a:spcPts val="2939"/>
              </a:lnSpc>
            </a:pPr>
          </a:p>
          <a:p>
            <a:pPr algn="l" marL="453388" indent="-226694" lvl="1">
              <a:lnSpc>
                <a:spcPts val="2939"/>
              </a:lnSpc>
              <a:buFont typeface="Arial"/>
              <a:buChar char="•"/>
            </a:pPr>
            <a:r>
              <a:rPr lang="en-US" sz="2099">
                <a:solidFill>
                  <a:srgbClr val="000000"/>
                </a:solidFill>
                <a:latin typeface="Proxima Nova 1"/>
                <a:ea typeface="Proxima Nova 1"/>
                <a:cs typeface="Proxima Nova 1"/>
                <a:sym typeface="Proxima Nova 1"/>
              </a:rPr>
              <a:t>Knappen "Hantera konton" h</a:t>
            </a:r>
            <a:r>
              <a:rPr lang="en-US" sz="2099" u="none">
                <a:solidFill>
                  <a:srgbClr val="000000"/>
                </a:solidFill>
                <a:latin typeface="Proxima Nova 1"/>
                <a:ea typeface="Proxima Nova 1"/>
                <a:cs typeface="Proxima Nova 1"/>
                <a:sym typeface="Proxima Nova 1"/>
              </a:rPr>
              <a:t>ar </a:t>
            </a:r>
            <a:r>
              <a:rPr lang="en-US" sz="2099">
                <a:solidFill>
                  <a:srgbClr val="000000"/>
                </a:solidFill>
                <a:latin typeface="Proxima Nova 1"/>
                <a:ea typeface="Proxima Nova 1"/>
                <a:cs typeface="Proxima Nova 1"/>
                <a:sym typeface="Proxima Nova 1"/>
              </a:rPr>
              <a:t>l</a:t>
            </a:r>
            <a:r>
              <a:rPr lang="en-US" sz="2099" u="none">
                <a:solidFill>
                  <a:srgbClr val="000000"/>
                </a:solidFill>
                <a:latin typeface="Proxima Nova 1"/>
                <a:ea typeface="Proxima Nova 1"/>
                <a:cs typeface="Proxima Nova 1"/>
                <a:sym typeface="Proxima Nova 1"/>
              </a:rPr>
              <a:t>a</a:t>
            </a:r>
            <a:r>
              <a:rPr lang="en-US" sz="2099">
                <a:solidFill>
                  <a:srgbClr val="000000"/>
                </a:solidFill>
                <a:latin typeface="Proxima Nova 1"/>
                <a:ea typeface="Proxima Nova 1"/>
                <a:cs typeface="Proxima Nova 1"/>
                <a:sym typeface="Proxima Nova 1"/>
              </a:rPr>
              <a:t>g</a:t>
            </a:r>
            <a:r>
              <a:rPr lang="en-US" sz="2099" u="none">
                <a:solidFill>
                  <a:srgbClr val="000000"/>
                </a:solidFill>
                <a:latin typeface="Proxima Nova 1"/>
                <a:ea typeface="Proxima Nova 1"/>
                <a:cs typeface="Proxima Nova 1"/>
                <a:sym typeface="Proxima Nova 1"/>
              </a:rPr>
              <a:t>t</a:t>
            </a:r>
            <a:r>
              <a:rPr lang="en-US" sz="2099">
                <a:solidFill>
                  <a:srgbClr val="000000"/>
                </a:solidFill>
                <a:latin typeface="Proxima Nova 1"/>
                <a:ea typeface="Proxima Nova 1"/>
                <a:cs typeface="Proxima Nova 1"/>
                <a:sym typeface="Proxima Nova 1"/>
              </a:rPr>
              <a:t>s</a:t>
            </a:r>
            <a:r>
              <a:rPr lang="en-US" sz="2099" u="none">
                <a:solidFill>
                  <a:srgbClr val="000000"/>
                </a:solidFill>
                <a:latin typeface="Proxima Nova 1"/>
                <a:ea typeface="Proxima Nova 1"/>
                <a:cs typeface="Proxima Nova 1"/>
                <a:sym typeface="Proxima Nova 1"/>
              </a:rPr>
              <a:t> ti</a:t>
            </a:r>
            <a:r>
              <a:rPr lang="en-US" sz="2099">
                <a:solidFill>
                  <a:srgbClr val="000000"/>
                </a:solidFill>
                <a:latin typeface="Proxima Nova 1"/>
                <a:ea typeface="Proxima Nova 1"/>
                <a:cs typeface="Proxima Nova 1"/>
                <a:sym typeface="Proxima Nova 1"/>
              </a:rPr>
              <a:t>ll på hemskärme</a:t>
            </a:r>
            <a:r>
              <a:rPr lang="en-US" sz="2099" u="none">
                <a:solidFill>
                  <a:srgbClr val="000000"/>
                </a:solidFill>
                <a:latin typeface="Proxima Nova 1"/>
                <a:ea typeface="Proxima Nova 1"/>
                <a:cs typeface="Proxima Nova 1"/>
                <a:sym typeface="Proxima Nova 1"/>
              </a:rPr>
              <a:t>n</a:t>
            </a:r>
            <a:r>
              <a:rPr lang="en-US" sz="2099">
                <a:solidFill>
                  <a:srgbClr val="000000"/>
                </a:solidFill>
                <a:latin typeface="Proxima Nova 1"/>
                <a:ea typeface="Proxima Nova 1"/>
                <a:cs typeface="Proxima Nova 1"/>
                <a:sym typeface="Proxima Nova 1"/>
              </a:rPr>
              <a:t>, och e</a:t>
            </a:r>
            <a:r>
              <a:rPr lang="en-US" sz="2099">
                <a:solidFill>
                  <a:srgbClr val="000000"/>
                </a:solidFill>
                <a:latin typeface="Proxima Nova 1"/>
                <a:ea typeface="Proxima Nova 1"/>
                <a:cs typeface="Proxima Nova 1"/>
                <a:sym typeface="Proxima Nova 1"/>
              </a:rPr>
              <a:t>rsätter den tidigare knappen "Byt konto". </a:t>
            </a:r>
          </a:p>
          <a:p>
            <a:pPr algn="l" marL="453388" indent="-226694" lvl="1">
              <a:lnSpc>
                <a:spcPts val="2939"/>
              </a:lnSpc>
              <a:buFont typeface="Arial"/>
              <a:buChar char="•"/>
            </a:pPr>
            <a:r>
              <a:rPr lang="en-US" sz="2099">
                <a:solidFill>
                  <a:srgbClr val="000000"/>
                </a:solidFill>
                <a:latin typeface="Proxima Nova 1"/>
                <a:ea typeface="Proxima Nova 1"/>
                <a:cs typeface="Proxima Nova 1"/>
                <a:sym typeface="Proxima Nova 1"/>
              </a:rPr>
              <a:t>Med</a:t>
            </a:r>
            <a:r>
              <a:rPr lang="en-US" sz="2099">
                <a:solidFill>
                  <a:srgbClr val="000000"/>
                </a:solidFill>
                <a:latin typeface="Proxima Nova 1"/>
                <a:ea typeface="Proxima Nova 1"/>
                <a:cs typeface="Proxima Nova 1"/>
                <a:sym typeface="Proxima Nova 1"/>
              </a:rPr>
              <a:t> denna funktion kan du:  </a:t>
            </a:r>
          </a:p>
          <a:p>
            <a:pPr algn="l" marL="453388" indent="-226694" lvl="1">
              <a:lnSpc>
                <a:spcPts val="2939"/>
              </a:lnSpc>
              <a:buFont typeface="Arial"/>
              <a:buChar char="•"/>
            </a:pPr>
            <a:r>
              <a:rPr lang="en-US" sz="2099">
                <a:solidFill>
                  <a:srgbClr val="000000"/>
                </a:solidFill>
                <a:latin typeface="Proxima Nova 1"/>
                <a:ea typeface="Proxima Nova 1"/>
                <a:cs typeface="Proxima Nova 1"/>
                <a:sym typeface="Proxima Nova 1"/>
              </a:rPr>
              <a:t>Låta enheten komma ihåg ditt användarnamn och lösenord över flera sessioner ("Kom ihåg mig"). </a:t>
            </a:r>
          </a:p>
          <a:p>
            <a:pPr algn="l" marL="453388" indent="-226694" lvl="1">
              <a:lnSpc>
                <a:spcPts val="2939"/>
              </a:lnSpc>
              <a:buFont typeface="Arial"/>
              <a:buChar char="•"/>
            </a:pPr>
            <a:r>
              <a:rPr lang="en-US" sz="2099">
                <a:solidFill>
                  <a:srgbClr val="000000"/>
                </a:solidFill>
                <a:latin typeface="Proxima Nova 1"/>
                <a:ea typeface="Proxima Nova 1"/>
                <a:cs typeface="Proxima Nova 1"/>
                <a:sym typeface="Proxima Nova 1"/>
              </a:rPr>
              <a:t>Logga ut helt, vilket innebär att du måste ange både användarnamn och lösenord nästa gång du loggar in. </a:t>
            </a:r>
          </a:p>
          <a:p>
            <a:pPr algn="l" marL="453388" indent="-226694" lvl="1">
              <a:lnSpc>
                <a:spcPts val="2939"/>
              </a:lnSpc>
              <a:buFont typeface="Arial"/>
              <a:buChar char="•"/>
            </a:pPr>
            <a:r>
              <a:rPr lang="en-US" sz="2099">
                <a:solidFill>
                  <a:srgbClr val="000000"/>
                </a:solidFill>
                <a:latin typeface="Proxima Nova 1"/>
                <a:ea typeface="Proxima Nova 1"/>
                <a:cs typeface="Proxima Nova 1"/>
                <a:sym typeface="Proxima Nova 1"/>
              </a:rPr>
              <a:t>Byta konto och låta en annan spelare logga in utan att radera sparade lösenord. </a:t>
            </a:r>
          </a:p>
          <a:p>
            <a:pPr algn="l">
              <a:lnSpc>
                <a:spcPts val="2939"/>
              </a:lnSpc>
            </a:pPr>
          </a:p>
        </p:txBody>
      </p:sp>
      <p:sp>
        <p:nvSpPr>
          <p:cNvPr name="Freeform 21" id="21"/>
          <p:cNvSpPr/>
          <p:nvPr/>
        </p:nvSpPr>
        <p:spPr>
          <a:xfrm flipH="false" flipV="false" rot="0">
            <a:off x="12407226" y="2997179"/>
            <a:ext cx="3983550" cy="6128538"/>
          </a:xfrm>
          <a:custGeom>
            <a:avLst/>
            <a:gdLst/>
            <a:ahLst/>
            <a:cxnLst/>
            <a:rect r="r" b="b" t="t" l="l"/>
            <a:pathLst>
              <a:path h="6128538" w="3983550">
                <a:moveTo>
                  <a:pt x="0" y="0"/>
                </a:moveTo>
                <a:lnTo>
                  <a:pt x="3983550" y="0"/>
                </a:lnTo>
                <a:lnTo>
                  <a:pt x="3983550" y="6128538"/>
                </a:lnTo>
                <a:lnTo>
                  <a:pt x="0" y="6128538"/>
                </a:lnTo>
                <a:lnTo>
                  <a:pt x="0" y="0"/>
                </a:lnTo>
                <a:close/>
              </a:path>
            </a:pathLst>
          </a:custGeom>
          <a:blipFill>
            <a:blip r:embed="rId2"/>
            <a:stretch>
              <a:fillRect l="0" t="0" r="0" b="0"/>
            </a:stretch>
          </a:blipFill>
        </p:spPr>
      </p:sp>
      <p:sp>
        <p:nvSpPr>
          <p:cNvPr name="TextBox 22" id="22"/>
          <p:cNvSpPr txBox="true"/>
          <p:nvPr/>
        </p:nvSpPr>
        <p:spPr>
          <a:xfrm rot="0">
            <a:off x="554847" y="606889"/>
            <a:ext cx="12538994"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Steg 1</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6547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638324" y="2835096"/>
            <a:ext cx="9688791" cy="6290620"/>
          </a:xfrm>
          <a:prstGeom prst="rect">
            <a:avLst/>
          </a:prstGeom>
        </p:spPr>
        <p:txBody>
          <a:bodyPr anchor="t" rtlCol="false" tIns="0" lIns="0" bIns="0" rIns="0">
            <a:spAutoFit/>
          </a:bodyPr>
          <a:lstStyle/>
          <a:p>
            <a:pPr algn="l">
              <a:lnSpc>
                <a:spcPts val="3919"/>
              </a:lnSpc>
            </a:pPr>
            <a:r>
              <a:rPr lang="en-US" sz="2799">
                <a:solidFill>
                  <a:srgbClr val="000000"/>
                </a:solidFill>
                <a:latin typeface="Proxima Nova 3"/>
                <a:ea typeface="Proxima Nova 3"/>
                <a:cs typeface="Proxima Nova 3"/>
                <a:sym typeface="Proxima Nova 3"/>
              </a:rPr>
              <a:t>Detaljer</a:t>
            </a:r>
          </a:p>
          <a:p>
            <a:pPr algn="l">
              <a:lnSpc>
                <a:spcPts val="3919"/>
              </a:lnSpc>
            </a:pPr>
          </a:p>
          <a:p>
            <a:pPr algn="l" marL="431799" indent="-215899" lvl="1">
              <a:lnSpc>
                <a:spcPts val="2799"/>
              </a:lnSpc>
              <a:buFont typeface="Arial"/>
              <a:buChar char="•"/>
            </a:pPr>
            <a:r>
              <a:rPr lang="en-US" sz="1999">
                <a:solidFill>
                  <a:srgbClr val="000000"/>
                </a:solidFill>
                <a:latin typeface="Proxima Nova 1"/>
                <a:ea typeface="Proxima Nova 1"/>
                <a:cs typeface="Proxima Nova 1"/>
                <a:sym typeface="Proxima Nova 1"/>
              </a:rPr>
              <a:t>Om "Kom ihåg mig" är påslaget (knappen är åt höger), försöker appen automatiskt </a:t>
            </a:r>
            <a:r>
              <a:rPr lang="en-US" sz="1999">
                <a:solidFill>
                  <a:srgbClr val="000000"/>
                </a:solidFill>
                <a:latin typeface="Proxima Nova 1"/>
                <a:ea typeface="Proxima Nova 1"/>
                <a:cs typeface="Proxima Nova 1"/>
                <a:sym typeface="Proxima Nova 1"/>
              </a:rPr>
              <a:t>logga in den senaste spelaren vid nästa session. </a:t>
            </a:r>
          </a:p>
          <a:p>
            <a:pPr algn="l" marL="431799" indent="-215899" lvl="1">
              <a:lnSpc>
                <a:spcPts val="2799"/>
              </a:lnSpc>
              <a:buFont typeface="Arial"/>
              <a:buChar char="•"/>
            </a:pPr>
            <a:r>
              <a:rPr lang="en-US" sz="1999">
                <a:solidFill>
                  <a:srgbClr val="000000"/>
                </a:solidFill>
                <a:latin typeface="Proxima Nova 1"/>
                <a:ea typeface="Proxima Nova 1"/>
                <a:cs typeface="Proxima Nova 1"/>
                <a:sym typeface="Proxima Nova 1"/>
              </a:rPr>
              <a:t>Om spelaren klickar på "Logga ut", måste de</a:t>
            </a:r>
            <a:r>
              <a:rPr lang="en-US" sz="1999" u="none">
                <a:solidFill>
                  <a:srgbClr val="000000"/>
                </a:solidFill>
                <a:latin typeface="Proxima Nova 1"/>
                <a:ea typeface="Proxima Nova 1"/>
                <a:cs typeface="Proxima Nova 1"/>
                <a:sym typeface="Proxima Nova 1"/>
              </a:rPr>
              <a:t> an</a:t>
            </a:r>
            <a:r>
              <a:rPr lang="en-US" sz="1999">
                <a:solidFill>
                  <a:srgbClr val="000000"/>
                </a:solidFill>
                <a:latin typeface="Proxima Nova 1"/>
                <a:ea typeface="Proxima Nova 1"/>
                <a:cs typeface="Proxima Nova 1"/>
                <a:sym typeface="Proxima Nova 1"/>
              </a:rPr>
              <a:t>ge både användarnam</a:t>
            </a:r>
            <a:r>
              <a:rPr lang="en-US" sz="1999" u="none">
                <a:solidFill>
                  <a:srgbClr val="000000"/>
                </a:solidFill>
                <a:latin typeface="Proxima Nova 1"/>
                <a:ea typeface="Proxima Nova 1"/>
                <a:cs typeface="Proxima Nova 1"/>
                <a:sym typeface="Proxima Nova 1"/>
              </a:rPr>
              <a:t>n</a:t>
            </a:r>
            <a:r>
              <a:rPr lang="en-US" sz="1999">
                <a:solidFill>
                  <a:srgbClr val="000000"/>
                </a:solidFill>
                <a:latin typeface="Proxima Nova 1"/>
                <a:ea typeface="Proxima Nova 1"/>
                <a:cs typeface="Proxima Nova 1"/>
                <a:sym typeface="Proxima Nova 1"/>
              </a:rPr>
              <a:t> och lösenord vid nästa inloggning. </a:t>
            </a:r>
          </a:p>
          <a:p>
            <a:pPr algn="l" marL="431799" indent="-215899" lvl="1">
              <a:lnSpc>
                <a:spcPts val="2799"/>
              </a:lnSpc>
              <a:buFont typeface="Arial"/>
              <a:buChar char="•"/>
            </a:pPr>
            <a:r>
              <a:rPr lang="en-US" sz="1999">
                <a:solidFill>
                  <a:srgbClr val="000000"/>
                </a:solidFill>
                <a:latin typeface="Proxima Nova 1"/>
                <a:ea typeface="Proxima Nova 1"/>
                <a:cs typeface="Proxima Nova 1"/>
                <a:sym typeface="Proxima Nova 1"/>
              </a:rPr>
              <a:t>"Byt konto" låter dig växla till ett annat konto utan att radera lösenord från enheten.  </a:t>
            </a:r>
          </a:p>
          <a:p>
            <a:pPr algn="l" marL="431799" indent="-215899" lvl="1">
              <a:lnSpc>
                <a:spcPts val="2799"/>
              </a:lnSpc>
              <a:buFont typeface="Arial"/>
              <a:buChar char="•"/>
            </a:pPr>
            <a:r>
              <a:rPr lang="en-US" sz="1999">
                <a:solidFill>
                  <a:srgbClr val="000000"/>
                </a:solidFill>
                <a:latin typeface="Proxima Nova 1"/>
                <a:ea typeface="Proxima Nova 1"/>
                <a:cs typeface="Proxima Nova 1"/>
                <a:sym typeface="Proxima Nova 1"/>
              </a:rPr>
              <a:t>Om</a:t>
            </a:r>
            <a:r>
              <a:rPr lang="en-US" sz="1999">
                <a:solidFill>
                  <a:srgbClr val="000000"/>
                </a:solidFill>
                <a:latin typeface="Proxima Nova 1"/>
                <a:ea typeface="Proxima Nova 1"/>
                <a:cs typeface="Proxima Nova 1"/>
                <a:sym typeface="Proxima Nova 1"/>
              </a:rPr>
              <a:t> spelaren väljer "Byt konto", måste de ange användarnamnet vid nästa inloggning, men inte lösenordet. </a:t>
            </a:r>
          </a:p>
          <a:p>
            <a:pPr algn="l">
              <a:lnSpc>
                <a:spcPts val="2799"/>
              </a:lnSpc>
            </a:pPr>
          </a:p>
          <a:p>
            <a:pPr algn="l">
              <a:lnSpc>
                <a:spcPts val="2799"/>
              </a:lnSpc>
            </a:pPr>
            <a:r>
              <a:rPr lang="en-US" sz="1999">
                <a:solidFill>
                  <a:srgbClr val="000000"/>
                </a:solidFill>
                <a:latin typeface="Proxima Nova 1"/>
                <a:ea typeface="Proxima Nova 1"/>
                <a:cs typeface="Proxima Nova 1"/>
                <a:sym typeface="Proxima Nova 1"/>
              </a:rPr>
              <a:t>Nästa gång du loggar in på din enhet och startar Minecraft Education, kommer du att vara inloggad med samma kontouppgifter. </a:t>
            </a:r>
          </a:p>
          <a:p>
            <a:pPr algn="l">
              <a:lnSpc>
                <a:spcPts val="2799"/>
              </a:lnSpc>
            </a:pPr>
          </a:p>
          <a:p>
            <a:pPr algn="l">
              <a:lnSpc>
                <a:spcPts val="2799"/>
              </a:lnSpc>
            </a:pPr>
            <a:r>
              <a:rPr lang="en-US" sz="1999">
                <a:solidFill>
                  <a:srgbClr val="000000"/>
                </a:solidFill>
                <a:latin typeface="Proxima Nova 3"/>
                <a:ea typeface="Proxima Nova 3"/>
                <a:cs typeface="Proxima Nova 3"/>
                <a:sym typeface="Proxima Nova 3"/>
              </a:rPr>
              <a:t>Använder du Google-konton på en Chromebook? </a:t>
            </a:r>
          </a:p>
          <a:p>
            <a:pPr algn="l">
              <a:lnSpc>
                <a:spcPts val="2799"/>
              </a:lnSpc>
            </a:pPr>
            <a:r>
              <a:rPr lang="en-US" sz="1999" u="sng">
                <a:solidFill>
                  <a:srgbClr val="000000"/>
                </a:solidFill>
                <a:latin typeface="Proxima Nova 1"/>
                <a:ea typeface="Proxima Nova 1"/>
                <a:cs typeface="Proxima Nova 1"/>
                <a:sym typeface="Proxima Nova 1"/>
                <a:hlinkClick r:id="rId2" tooltip="https://edusupport.minecraft.net/hc/en-us/articles/360051644972-Sign-into-Minecraft-Education-with-Google-account-credentials"/>
              </a:rPr>
              <a:t>Se denna artikel</a:t>
            </a:r>
            <a:r>
              <a:rPr lang="en-US" sz="1999">
                <a:solidFill>
                  <a:srgbClr val="000000"/>
                </a:solidFill>
                <a:latin typeface="Proxima Nova 1"/>
                <a:ea typeface="Proxima Nova 1"/>
                <a:cs typeface="Proxima Nova 1"/>
                <a:sym typeface="Proxima Nova 1"/>
              </a:rPr>
              <a:t> för mer information om hur du konfigurerar Single Sign-On (SSO)</a:t>
            </a:r>
          </a:p>
          <a:p>
            <a:pPr algn="l">
              <a:lnSpc>
                <a:spcPts val="2799"/>
              </a:lnSpc>
            </a:pPr>
          </a:p>
          <a:p>
            <a:pPr algn="l">
              <a:lnSpc>
                <a:spcPts val="2939"/>
              </a:lnSpc>
            </a:pPr>
          </a:p>
        </p:txBody>
      </p:sp>
      <p:sp>
        <p:nvSpPr>
          <p:cNvPr name="Freeform 21" id="21"/>
          <p:cNvSpPr/>
          <p:nvPr/>
        </p:nvSpPr>
        <p:spPr>
          <a:xfrm flipH="false" flipV="false" rot="0">
            <a:off x="12368591" y="3094355"/>
            <a:ext cx="4022184" cy="5829253"/>
          </a:xfrm>
          <a:custGeom>
            <a:avLst/>
            <a:gdLst/>
            <a:ahLst/>
            <a:cxnLst/>
            <a:rect r="r" b="b" t="t" l="l"/>
            <a:pathLst>
              <a:path h="5829253" w="4022184">
                <a:moveTo>
                  <a:pt x="0" y="0"/>
                </a:moveTo>
                <a:lnTo>
                  <a:pt x="4022185" y="0"/>
                </a:lnTo>
                <a:lnTo>
                  <a:pt x="4022185" y="5829253"/>
                </a:lnTo>
                <a:lnTo>
                  <a:pt x="0" y="5829253"/>
                </a:lnTo>
                <a:lnTo>
                  <a:pt x="0" y="0"/>
                </a:lnTo>
                <a:close/>
              </a:path>
            </a:pathLst>
          </a:custGeom>
          <a:blipFill>
            <a:blip r:embed="rId3"/>
            <a:stretch>
              <a:fillRect l="0" t="0" r="0" b="0"/>
            </a:stretch>
          </a:blipFill>
        </p:spPr>
      </p:sp>
      <p:sp>
        <p:nvSpPr>
          <p:cNvPr name="TextBox 22" id="22"/>
          <p:cNvSpPr txBox="true"/>
          <p:nvPr/>
        </p:nvSpPr>
        <p:spPr>
          <a:xfrm rot="0">
            <a:off x="554847" y="606889"/>
            <a:ext cx="12538994"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Steg 1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9754"/>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1350731" y="3685676"/>
            <a:ext cx="5820619" cy="5306775"/>
          </a:xfrm>
          <a:custGeom>
            <a:avLst/>
            <a:gdLst/>
            <a:ahLst/>
            <a:cxnLst/>
            <a:rect r="r" b="b" t="t" l="l"/>
            <a:pathLst>
              <a:path h="5306775" w="5820619">
                <a:moveTo>
                  <a:pt x="0" y="0"/>
                </a:moveTo>
                <a:lnTo>
                  <a:pt x="5820619" y="0"/>
                </a:lnTo>
                <a:lnTo>
                  <a:pt x="5820619" y="5306774"/>
                </a:lnTo>
                <a:lnTo>
                  <a:pt x="0" y="5306774"/>
                </a:lnTo>
                <a:lnTo>
                  <a:pt x="0" y="0"/>
                </a:lnTo>
                <a:close/>
              </a:path>
            </a:pathLst>
          </a:custGeom>
          <a:blipFill>
            <a:blip r:embed="rId2"/>
            <a:stretch>
              <a:fillRect l="0" t="0" r="0" b="0"/>
            </a:stretch>
          </a:blipFill>
        </p:spPr>
      </p:sp>
      <p:sp>
        <p:nvSpPr>
          <p:cNvPr name="Freeform 21" id="21"/>
          <p:cNvSpPr/>
          <p:nvPr/>
        </p:nvSpPr>
        <p:spPr>
          <a:xfrm flipH="false" flipV="false" rot="0">
            <a:off x="9466031" y="3602262"/>
            <a:ext cx="6924745" cy="3446611"/>
          </a:xfrm>
          <a:custGeom>
            <a:avLst/>
            <a:gdLst/>
            <a:ahLst/>
            <a:cxnLst/>
            <a:rect r="r" b="b" t="t" l="l"/>
            <a:pathLst>
              <a:path h="3446611" w="6924745">
                <a:moveTo>
                  <a:pt x="0" y="0"/>
                </a:moveTo>
                <a:lnTo>
                  <a:pt x="6924745" y="0"/>
                </a:lnTo>
                <a:lnTo>
                  <a:pt x="6924745" y="3446611"/>
                </a:lnTo>
                <a:lnTo>
                  <a:pt x="0" y="3446611"/>
                </a:lnTo>
                <a:lnTo>
                  <a:pt x="0" y="0"/>
                </a:lnTo>
                <a:close/>
              </a:path>
            </a:pathLst>
          </a:custGeom>
          <a:blipFill>
            <a:blip r:embed="rId3"/>
            <a:stretch>
              <a:fillRect l="0" t="0" r="0" b="0"/>
            </a:stretch>
          </a:blipFill>
        </p:spPr>
      </p:sp>
      <p:sp>
        <p:nvSpPr>
          <p:cNvPr name="TextBox 22" id="22"/>
          <p:cNvSpPr txBox="true"/>
          <p:nvPr/>
        </p:nvSpPr>
        <p:spPr>
          <a:xfrm rot="0">
            <a:off x="1350731" y="2403686"/>
            <a:ext cx="6465915" cy="4595877"/>
          </a:xfrm>
          <a:prstGeom prst="rect">
            <a:avLst/>
          </a:prstGeom>
        </p:spPr>
        <p:txBody>
          <a:bodyPr anchor="t" rtlCol="false" tIns="0" lIns="0" bIns="0" rIns="0">
            <a:spAutoFit/>
          </a:bodyPr>
          <a:lstStyle/>
          <a:p>
            <a:pPr algn="l">
              <a:lnSpc>
                <a:spcPts val="2800"/>
              </a:lnSpc>
            </a:pPr>
            <a:r>
              <a:rPr lang="en-US" sz="2000">
                <a:solidFill>
                  <a:srgbClr val="000000"/>
                </a:solidFill>
                <a:latin typeface="Proxima Nova 1"/>
                <a:ea typeface="Proxima Nova 1"/>
                <a:cs typeface="Proxima Nova 1"/>
                <a:sym typeface="Proxima Nova 1"/>
              </a:rPr>
              <a:t>Välj "Spela" från huvudmenyn efter att du har </a:t>
            </a:r>
            <a:r>
              <a:rPr lang="en-US" sz="2000">
                <a:solidFill>
                  <a:srgbClr val="000000"/>
                </a:solidFill>
                <a:latin typeface="Proxima Nova 1"/>
                <a:ea typeface="Proxima Nova 1"/>
                <a:cs typeface="Proxima Nova 1"/>
                <a:sym typeface="Proxima Nova 1"/>
              </a:rPr>
              <a:t>loggat in. </a:t>
            </a:r>
          </a:p>
          <a:p>
            <a:pPr algn="l">
              <a:lnSpc>
                <a:spcPts val="2800"/>
              </a:lnSpc>
            </a:pPr>
          </a:p>
          <a:p>
            <a:pPr algn="l">
              <a:lnSpc>
                <a:spcPts val="2800"/>
              </a:lnSpc>
            </a:pPr>
            <a:r>
              <a:rPr lang="en-US" sz="2000">
                <a:solidFill>
                  <a:srgbClr val="000000"/>
                </a:solidFill>
                <a:latin typeface="Proxima Nova 1"/>
                <a:ea typeface="Proxima Nova 1"/>
                <a:cs typeface="Proxima Nova 1"/>
                <a:sym typeface="Proxima Nova 1"/>
              </a:rPr>
              <a:t>Hä</a:t>
            </a:r>
            <a:r>
              <a:rPr lang="en-US" sz="2000">
                <a:solidFill>
                  <a:srgbClr val="000000"/>
                </a:solidFill>
                <a:latin typeface="Proxima Nova 1"/>
                <a:ea typeface="Proxima Nova 1"/>
                <a:cs typeface="Proxima Nova 1"/>
                <a:sym typeface="Proxima Nova 1"/>
              </a:rPr>
              <a:t>r ser du</a:t>
            </a:r>
            <a:r>
              <a:rPr lang="en-US" sz="2000" u="none">
                <a:solidFill>
                  <a:srgbClr val="000000"/>
                </a:solidFill>
                <a:latin typeface="Proxima Nova 1"/>
                <a:ea typeface="Proxima Nova 1"/>
                <a:cs typeface="Proxima Nova 1"/>
                <a:sym typeface="Proxima Nova 1"/>
              </a:rPr>
              <a:t> följan</a:t>
            </a:r>
            <a:r>
              <a:rPr lang="en-US" sz="2000">
                <a:solidFill>
                  <a:srgbClr val="000000"/>
                </a:solidFill>
                <a:latin typeface="Proxima Nova 1"/>
                <a:ea typeface="Proxima Nova 1"/>
                <a:cs typeface="Proxima Nova 1"/>
                <a:sym typeface="Proxima Nova 1"/>
              </a:rPr>
              <a:t>de alternativ: </a:t>
            </a: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r>
              <a:rPr lang="en-US" sz="2000">
                <a:solidFill>
                  <a:srgbClr val="000000"/>
                </a:solidFill>
                <a:latin typeface="Proxima Nova 1"/>
                <a:ea typeface="Proxima Nova 1"/>
                <a:cs typeface="Proxima Nova 1"/>
                <a:sym typeface="Proxima Nova 1"/>
              </a:rPr>
              <a:t> </a:t>
            </a:r>
          </a:p>
          <a:p>
            <a:pPr algn="l">
              <a:lnSpc>
                <a:spcPts val="2800"/>
              </a:lnSpc>
            </a:pPr>
          </a:p>
          <a:p>
            <a:pPr algn="l">
              <a:lnSpc>
                <a:spcPts val="2939"/>
              </a:lnSpc>
            </a:pPr>
          </a:p>
        </p:txBody>
      </p:sp>
      <p:sp>
        <p:nvSpPr>
          <p:cNvPr name="TextBox 23" id="23"/>
          <p:cNvSpPr txBox="true"/>
          <p:nvPr/>
        </p:nvSpPr>
        <p:spPr>
          <a:xfrm rot="0">
            <a:off x="554847" y="606889"/>
            <a:ext cx="12538994"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Steg 2 </a:t>
            </a:r>
          </a:p>
        </p:txBody>
      </p:sp>
      <p:sp>
        <p:nvSpPr>
          <p:cNvPr name="TextBox 24" id="24"/>
          <p:cNvSpPr txBox="true"/>
          <p:nvPr/>
        </p:nvSpPr>
        <p:spPr>
          <a:xfrm rot="0">
            <a:off x="9466031" y="2264672"/>
            <a:ext cx="7793269" cy="6357912"/>
          </a:xfrm>
          <a:prstGeom prst="rect">
            <a:avLst/>
          </a:prstGeom>
        </p:spPr>
        <p:txBody>
          <a:bodyPr anchor="t" rtlCol="false" tIns="0" lIns="0" bIns="0" rIns="0">
            <a:spAutoFit/>
          </a:bodyPr>
          <a:lstStyle/>
          <a:p>
            <a:pPr algn="l">
              <a:lnSpc>
                <a:spcPts val="2800"/>
              </a:lnSpc>
            </a:pPr>
          </a:p>
          <a:p>
            <a:pPr algn="l">
              <a:lnSpc>
                <a:spcPts val="2800"/>
              </a:lnSpc>
            </a:pPr>
            <a:r>
              <a:rPr lang="en-US" sz="2000">
                <a:solidFill>
                  <a:srgbClr val="000000"/>
                </a:solidFill>
                <a:latin typeface="Proxima Nova 1"/>
                <a:ea typeface="Proxima Nova 1"/>
                <a:cs typeface="Proxima Nova 1"/>
                <a:sym typeface="Proxima Nova 1"/>
              </a:rPr>
              <a:t>Du kommer sedan vidare till nedanstående sida där du väljer Play/spela  </a:t>
            </a: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p>
          <a:p>
            <a:pPr algn="l">
              <a:lnSpc>
                <a:spcPts val="2800"/>
              </a:lnSpc>
            </a:pPr>
            <a:r>
              <a:rPr lang="en-US" sz="2000">
                <a:solidFill>
                  <a:srgbClr val="000000"/>
                </a:solidFill>
                <a:latin typeface="Proxima Nova 1"/>
                <a:ea typeface="Proxima Nova 1"/>
                <a:cs typeface="Proxima Nova 1"/>
                <a:sym typeface="Proxima Nova 1"/>
              </a:rPr>
              <a:t>På klädhängaren kan du ändra utseende på din spelfigur </a:t>
            </a:r>
          </a:p>
          <a:p>
            <a:pPr algn="l">
              <a:lnSpc>
                <a:spcPts val="2800"/>
              </a:lnSpc>
            </a:pPr>
            <a:r>
              <a:rPr lang="en-US" sz="2000">
                <a:solidFill>
                  <a:srgbClr val="000000"/>
                </a:solidFill>
                <a:latin typeface="Proxima Nova 1"/>
                <a:ea typeface="Proxima Nova 1"/>
                <a:cs typeface="Proxima Nova 1"/>
                <a:sym typeface="Proxima Nova 1"/>
              </a:rPr>
              <a:t> </a:t>
            </a:r>
          </a:p>
          <a:p>
            <a:pPr algn="l">
              <a:lnSpc>
                <a:spcPts val="2939"/>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9754"/>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4460002" y="4159739"/>
            <a:ext cx="8548531" cy="5581917"/>
          </a:xfrm>
          <a:custGeom>
            <a:avLst/>
            <a:gdLst/>
            <a:ahLst/>
            <a:cxnLst/>
            <a:rect r="r" b="b" t="t" l="l"/>
            <a:pathLst>
              <a:path h="5581917" w="8548531">
                <a:moveTo>
                  <a:pt x="0" y="0"/>
                </a:moveTo>
                <a:lnTo>
                  <a:pt x="8548531" y="0"/>
                </a:lnTo>
                <a:lnTo>
                  <a:pt x="8548531" y="5581918"/>
                </a:lnTo>
                <a:lnTo>
                  <a:pt x="0" y="5581918"/>
                </a:lnTo>
                <a:lnTo>
                  <a:pt x="0" y="0"/>
                </a:lnTo>
                <a:close/>
              </a:path>
            </a:pathLst>
          </a:custGeom>
          <a:blipFill>
            <a:blip r:embed="rId2"/>
            <a:stretch>
              <a:fillRect l="0" t="0" r="0" b="0"/>
            </a:stretch>
          </a:blipFill>
        </p:spPr>
      </p:sp>
      <p:sp>
        <p:nvSpPr>
          <p:cNvPr name="TextBox 21" id="21"/>
          <p:cNvSpPr txBox="true"/>
          <p:nvPr/>
        </p:nvSpPr>
        <p:spPr>
          <a:xfrm rot="0">
            <a:off x="1028700" y="2294877"/>
            <a:ext cx="6465915" cy="1424215"/>
          </a:xfrm>
          <a:prstGeom prst="rect">
            <a:avLst/>
          </a:prstGeom>
        </p:spPr>
        <p:txBody>
          <a:bodyPr anchor="t" rtlCol="false" tIns="0" lIns="0" bIns="0" rIns="0">
            <a:spAutoFit/>
          </a:bodyPr>
          <a:lstStyle/>
          <a:p>
            <a:pPr algn="l">
              <a:lnSpc>
                <a:spcPts val="2800"/>
              </a:lnSpc>
            </a:pPr>
            <a:r>
              <a:rPr lang="en-US" sz="2000">
                <a:solidFill>
                  <a:srgbClr val="000000"/>
                </a:solidFill>
                <a:latin typeface="Proxima Nova 1"/>
                <a:ea typeface="Proxima Nova 1"/>
                <a:cs typeface="Proxima Nova 1"/>
                <a:sym typeface="Proxima Nova 1"/>
              </a:rPr>
              <a:t>Du kan sen välja "Visa mina världar", där du kan se alla dina befintliga världar. Om du inte har nå</a:t>
            </a:r>
            <a:r>
              <a:rPr lang="en-US" sz="2000">
                <a:solidFill>
                  <a:srgbClr val="000000"/>
                </a:solidFill>
                <a:latin typeface="Proxima Nova 1"/>
                <a:ea typeface="Proxima Nova 1"/>
                <a:cs typeface="Proxima Nova 1"/>
                <a:sym typeface="Proxima Nova 1"/>
              </a:rPr>
              <a:t>gra v</a:t>
            </a:r>
            <a:r>
              <a:rPr lang="en-US" sz="2000">
                <a:solidFill>
                  <a:srgbClr val="000000"/>
                </a:solidFill>
                <a:latin typeface="Proxima Nova 1"/>
                <a:ea typeface="Proxima Nova 1"/>
                <a:cs typeface="Proxima Nova 1"/>
                <a:sym typeface="Proxima Nova 1"/>
              </a:rPr>
              <a:t>ä</a:t>
            </a:r>
            <a:r>
              <a:rPr lang="en-US" sz="2000">
                <a:solidFill>
                  <a:srgbClr val="000000"/>
                </a:solidFill>
                <a:latin typeface="Proxima Nova 1"/>
                <a:ea typeface="Proxima Nova 1"/>
                <a:cs typeface="Proxima Nova 1"/>
                <a:sym typeface="Proxima Nova 1"/>
              </a:rPr>
              <a:t>rldar ännu kommer denna</a:t>
            </a:r>
            <a:r>
              <a:rPr lang="en-US" sz="2000" u="none">
                <a:solidFill>
                  <a:srgbClr val="000000"/>
                </a:solidFill>
                <a:latin typeface="Proxima Nova 1"/>
                <a:ea typeface="Proxima Nova 1"/>
                <a:cs typeface="Proxima Nova 1"/>
                <a:sym typeface="Proxima Nova 1"/>
              </a:rPr>
              <a:t> sektion</a:t>
            </a:r>
            <a:r>
              <a:rPr lang="en-US" sz="2000">
                <a:solidFill>
                  <a:srgbClr val="000000"/>
                </a:solidFill>
                <a:latin typeface="Proxima Nova 1"/>
                <a:ea typeface="Proxima Nova 1"/>
                <a:cs typeface="Proxima Nova 1"/>
                <a:sym typeface="Proxima Nova 1"/>
              </a:rPr>
              <a:t> att vara tom. </a:t>
            </a:r>
          </a:p>
          <a:p>
            <a:pPr algn="l">
              <a:lnSpc>
                <a:spcPts val="2939"/>
              </a:lnSpc>
            </a:pPr>
          </a:p>
        </p:txBody>
      </p:sp>
      <p:sp>
        <p:nvSpPr>
          <p:cNvPr name="TextBox 22" id="22"/>
          <p:cNvSpPr txBox="true"/>
          <p:nvPr/>
        </p:nvSpPr>
        <p:spPr>
          <a:xfrm rot="0">
            <a:off x="554847" y="606889"/>
            <a:ext cx="12538994" cy="918883"/>
          </a:xfrm>
          <a:prstGeom prst="rect">
            <a:avLst/>
          </a:prstGeom>
        </p:spPr>
        <p:txBody>
          <a:bodyPr anchor="t" rtlCol="false" tIns="0" lIns="0" bIns="0" rIns="0">
            <a:spAutoFit/>
          </a:bodyPr>
          <a:lstStyle/>
          <a:p>
            <a:pPr algn="l">
              <a:lnSpc>
                <a:spcPts val="7629"/>
              </a:lnSpc>
            </a:pPr>
            <a:r>
              <a:rPr lang="en-US" sz="5449">
                <a:solidFill>
                  <a:srgbClr val="000000"/>
                </a:solidFill>
                <a:latin typeface="Proxima Nova 2"/>
                <a:ea typeface="Proxima Nova 2"/>
                <a:cs typeface="Proxima Nova 2"/>
                <a:sym typeface="Proxima Nova 2"/>
              </a:rPr>
              <a:t>Steg 2 </a:t>
            </a:r>
          </a:p>
        </p:txBody>
      </p:sp>
      <p:sp>
        <p:nvSpPr>
          <p:cNvPr name="TextBox 23" id="23"/>
          <p:cNvSpPr txBox="true"/>
          <p:nvPr/>
        </p:nvSpPr>
        <p:spPr>
          <a:xfrm rot="0">
            <a:off x="9626290" y="2294877"/>
            <a:ext cx="6764486" cy="1521047"/>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Proxima Nova 1"/>
                <a:ea typeface="Proxima Nova 1"/>
                <a:cs typeface="Proxima Nova 1"/>
                <a:sym typeface="Proxima Nova 1"/>
              </a:rPr>
              <a:t>Under </a:t>
            </a:r>
            <a:r>
              <a:rPr lang="en-US" sz="2000">
                <a:solidFill>
                  <a:srgbClr val="000000"/>
                </a:solidFill>
                <a:latin typeface="Proxima Nova 1"/>
                <a:ea typeface="Proxima Nova 1"/>
                <a:cs typeface="Proxima Nova 1"/>
                <a:sym typeface="Proxima Nova 1"/>
              </a:rPr>
              <a:t>"Visa bibliotek" kan du söka på Dexi Ville och välja att lägga till den världen. </a:t>
            </a:r>
          </a:p>
          <a:p>
            <a:pPr algn="l">
              <a:lnSpc>
                <a:spcPts val="112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Då kommer Dexi ville ligga under “Visa mina världar” nästa gång du loggar in.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9754"/>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0" y="5715000"/>
            <a:ext cx="18288000" cy="4572000"/>
          </a:xfrm>
          <a:custGeom>
            <a:avLst/>
            <a:gdLst/>
            <a:ahLst/>
            <a:cxnLst/>
            <a:rect r="r" b="b" t="t" l="l"/>
            <a:pathLst>
              <a:path h="4572000" w="18288000">
                <a:moveTo>
                  <a:pt x="0" y="0"/>
                </a:moveTo>
                <a:lnTo>
                  <a:pt x="18288000" y="0"/>
                </a:lnTo>
                <a:lnTo>
                  <a:pt x="18288000" y="4572000"/>
                </a:lnTo>
                <a:lnTo>
                  <a:pt x="0" y="4572000"/>
                </a:lnTo>
                <a:lnTo>
                  <a:pt x="0" y="0"/>
                </a:lnTo>
                <a:close/>
              </a:path>
            </a:pathLst>
          </a:custGeom>
          <a:blipFill>
            <a:blip r:embed="rId2"/>
            <a:stretch>
              <a:fillRect l="0" t="0" r="0" b="0"/>
            </a:stretch>
          </a:blipFill>
        </p:spPr>
      </p:sp>
      <p:sp>
        <p:nvSpPr>
          <p:cNvPr name="TextBox 21" id="21"/>
          <p:cNvSpPr txBox="true"/>
          <p:nvPr/>
        </p:nvSpPr>
        <p:spPr>
          <a:xfrm rot="0">
            <a:off x="2874503" y="2885928"/>
            <a:ext cx="12538994" cy="1880944"/>
          </a:xfrm>
          <a:prstGeom prst="rect">
            <a:avLst/>
          </a:prstGeom>
        </p:spPr>
        <p:txBody>
          <a:bodyPr anchor="t" rtlCol="false" tIns="0" lIns="0" bIns="0" rIns="0">
            <a:spAutoFit/>
          </a:bodyPr>
          <a:lstStyle/>
          <a:p>
            <a:pPr algn="ctr">
              <a:lnSpc>
                <a:spcPts val="7629"/>
              </a:lnSpc>
            </a:pPr>
            <a:r>
              <a:rPr lang="en-US" sz="5449">
                <a:solidFill>
                  <a:srgbClr val="000000"/>
                </a:solidFill>
                <a:latin typeface="Proxima Nova 2"/>
                <a:ea typeface="Proxima Nova 2"/>
                <a:cs typeface="Proxima Nova 2"/>
                <a:sym typeface="Proxima Nova 2"/>
              </a:rPr>
              <a:t>Nu när du har installerat Dexi ville är det dags att lära dig att spela!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9754"/>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706490" y="941829"/>
            <a:ext cx="17251104" cy="8660175"/>
          </a:xfrm>
          <a:prstGeom prst="rect">
            <a:avLst/>
          </a:prstGeom>
        </p:spPr>
        <p:txBody>
          <a:bodyPr anchor="t" rtlCol="false" tIns="0" lIns="0" bIns="0" rIns="0">
            <a:spAutoFit/>
          </a:bodyPr>
          <a:lstStyle/>
          <a:p>
            <a:pPr algn="l">
              <a:lnSpc>
                <a:spcPts val="4899"/>
              </a:lnSpc>
            </a:pPr>
            <a:r>
              <a:rPr lang="en-US" sz="3499">
                <a:solidFill>
                  <a:srgbClr val="000000"/>
                </a:solidFill>
                <a:latin typeface="Proxima Nova 2"/>
                <a:ea typeface="Proxima Nova 2"/>
                <a:cs typeface="Proxima Nova 2"/>
                <a:sym typeface="Proxima Nova 2"/>
              </a:rPr>
              <a:t>Hur du förflyttar och rör dig i Minecraft med ditt tangentbord</a:t>
            </a:r>
          </a:p>
          <a:p>
            <a:pPr algn="l">
              <a:lnSpc>
                <a:spcPts val="2800"/>
              </a:lnSpc>
            </a:pPr>
          </a:p>
          <a:p>
            <a:pPr algn="l">
              <a:lnSpc>
                <a:spcPts val="2800"/>
              </a:lnSpc>
            </a:pPr>
            <a:r>
              <a:rPr lang="en-US" sz="2000">
                <a:solidFill>
                  <a:srgbClr val="000000"/>
                </a:solidFill>
                <a:latin typeface="Proxima Nova 2"/>
                <a:ea typeface="Proxima Nova 2"/>
                <a:cs typeface="Proxima Nova 2"/>
                <a:sym typeface="Proxima Nova 2"/>
              </a:rPr>
              <a:t>Grundläggande rörelser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W – Gå framåt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A – Gå åt vänster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S – Gå bakåt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D – Gå åt höger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CTRL – Sprinta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H - Få upp kontrollpanel </a:t>
            </a:r>
          </a:p>
          <a:p>
            <a:pPr algn="l">
              <a:lnSpc>
                <a:spcPts val="700"/>
              </a:lnSpc>
            </a:pPr>
          </a:p>
          <a:p>
            <a:pPr algn="l">
              <a:lnSpc>
                <a:spcPts val="2800"/>
              </a:lnSpc>
            </a:pPr>
            <a:r>
              <a:rPr lang="en-US" sz="2000">
                <a:solidFill>
                  <a:srgbClr val="000000"/>
                </a:solidFill>
                <a:latin typeface="Proxima Nova 2"/>
                <a:ea typeface="Proxima Nova 2"/>
                <a:cs typeface="Proxima Nova 2"/>
                <a:sym typeface="Proxima Nova 2"/>
              </a:rPr>
              <a:t>Hopp och flygning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Mellanslagstangenten (SPACE)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Hoppa genom att trycka på mellanslagstangenten när du går.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Hoppa upp till ett block framför dig genom att trycka på mellanslag + W samtidigt. Tips: Perfekt för att gå uppför trappor.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När du simmar, tryck på mellanslag för att ta dig till ytan. (Tips: I överlevnadsläge kan du inte hålla andan för alltid! Använd mellanslag för att få luft).</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Flyg i kreativt läge genom att trycka på mellanslag två gånger. </a:t>
            </a:r>
          </a:p>
          <a:p>
            <a:pPr algn="l">
              <a:lnSpc>
                <a:spcPts val="700"/>
              </a:lnSpc>
            </a:pPr>
          </a:p>
          <a:p>
            <a:pPr algn="l">
              <a:lnSpc>
                <a:spcPts val="2800"/>
              </a:lnSpc>
            </a:pPr>
            <a:r>
              <a:rPr lang="en-US" sz="2000">
                <a:solidFill>
                  <a:srgbClr val="000000"/>
                </a:solidFill>
                <a:latin typeface="Proxima Nova 3"/>
                <a:ea typeface="Proxima Nova 3"/>
                <a:cs typeface="Proxima Nova 3"/>
                <a:sym typeface="Proxima Nova 3"/>
              </a:rPr>
              <a:t>När du flyger: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Tryck mellanslag igen för att sväva uppåt.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Tryck mellanslag två gånger igen för att landa. </a:t>
            </a:r>
          </a:p>
          <a:p>
            <a:pPr algn="l">
              <a:lnSpc>
                <a:spcPts val="700"/>
              </a:lnSpc>
            </a:pPr>
          </a:p>
          <a:p>
            <a:pPr algn="l">
              <a:lnSpc>
                <a:spcPts val="2800"/>
              </a:lnSpc>
            </a:pPr>
            <a:r>
              <a:rPr lang="en-US" sz="2000">
                <a:solidFill>
                  <a:srgbClr val="000000"/>
                </a:solidFill>
                <a:latin typeface="Proxima Nova 3"/>
                <a:ea typeface="Proxima Nova 3"/>
                <a:cs typeface="Proxima Nova 3"/>
                <a:sym typeface="Proxima Nova 3"/>
              </a:rPr>
              <a:t>Smyga och flyga nedåt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SHIFT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På marken: Tryck SHIFT för att huka dig och smyga. </a:t>
            </a:r>
          </a:p>
          <a:p>
            <a:pPr algn="l" marL="431800" indent="-215900" lvl="1">
              <a:lnSpc>
                <a:spcPts val="2800"/>
              </a:lnSpc>
              <a:buFont typeface="Arial"/>
              <a:buChar char="•"/>
            </a:pPr>
            <a:r>
              <a:rPr lang="en-US" sz="2000">
                <a:solidFill>
                  <a:srgbClr val="000000"/>
                </a:solidFill>
                <a:latin typeface="Proxima Nova 1"/>
                <a:ea typeface="Proxima Nova 1"/>
                <a:cs typeface="Proxima Nova 1"/>
                <a:sym typeface="Proxima Nova 1"/>
              </a:rPr>
              <a:t>I kreativt läge: Tryck SHIFT för att flyga nedåt. </a:t>
            </a:r>
          </a:p>
          <a:p>
            <a:pPr algn="l">
              <a:lnSpc>
                <a:spcPts val="2800"/>
              </a:lnSpc>
            </a:pPr>
          </a:p>
        </p:txBody>
      </p:sp>
      <p:sp>
        <p:nvSpPr>
          <p:cNvPr name="Freeform 21" id="21"/>
          <p:cNvSpPr/>
          <p:nvPr/>
        </p:nvSpPr>
        <p:spPr>
          <a:xfrm flipH="false" flipV="false" rot="0">
            <a:off x="11153719" y="1688360"/>
            <a:ext cx="5747473" cy="3265433"/>
          </a:xfrm>
          <a:custGeom>
            <a:avLst/>
            <a:gdLst/>
            <a:ahLst/>
            <a:cxnLst/>
            <a:rect r="r" b="b" t="t" l="l"/>
            <a:pathLst>
              <a:path h="3265433" w="5747473">
                <a:moveTo>
                  <a:pt x="0" y="0"/>
                </a:moveTo>
                <a:lnTo>
                  <a:pt x="5747472" y="0"/>
                </a:lnTo>
                <a:lnTo>
                  <a:pt x="5747472" y="3265433"/>
                </a:lnTo>
                <a:lnTo>
                  <a:pt x="0" y="3265433"/>
                </a:lnTo>
                <a:lnTo>
                  <a:pt x="0" y="0"/>
                </a:lnTo>
                <a:close/>
              </a:path>
            </a:pathLst>
          </a:custGeom>
          <a:blipFill>
            <a:blip r:embed="rId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9754"/>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706490" y="941829"/>
            <a:ext cx="17251104" cy="8797564"/>
          </a:xfrm>
          <a:prstGeom prst="rect">
            <a:avLst/>
          </a:prstGeom>
        </p:spPr>
        <p:txBody>
          <a:bodyPr anchor="t" rtlCol="false" tIns="0" lIns="0" bIns="0" rIns="0">
            <a:spAutoFit/>
          </a:bodyPr>
          <a:lstStyle/>
          <a:p>
            <a:pPr algn="l">
              <a:lnSpc>
                <a:spcPts val="4899"/>
              </a:lnSpc>
            </a:pPr>
            <a:r>
              <a:rPr lang="en-US" sz="3499">
                <a:solidFill>
                  <a:srgbClr val="000000"/>
                </a:solidFill>
                <a:latin typeface="Proxima Nova 2"/>
                <a:ea typeface="Proxima Nova 2"/>
                <a:cs typeface="Proxima Nova 2"/>
                <a:sym typeface="Proxima Nova 2"/>
              </a:rPr>
              <a:t>Hur du förflyttar och rör dig i Minecraft med ditt tangentbord</a:t>
            </a:r>
          </a:p>
          <a:p>
            <a:pPr algn="l">
              <a:lnSpc>
                <a:spcPts val="2800"/>
              </a:lnSpc>
            </a:pPr>
          </a:p>
          <a:p>
            <a:pPr algn="l">
              <a:lnSpc>
                <a:spcPts val="3499"/>
              </a:lnSpc>
            </a:pPr>
            <a:r>
              <a:rPr lang="en-US" sz="2499" b="true">
                <a:solidFill>
                  <a:srgbClr val="000000"/>
                </a:solidFill>
                <a:latin typeface="Proxima Nova 2"/>
                <a:ea typeface="Proxima Nova 2"/>
                <a:cs typeface="Proxima Nova 2"/>
                <a:sym typeface="Proxima Nova 2"/>
              </a:rPr>
              <a:t>Mus- och tangentbordskontroller </a:t>
            </a:r>
          </a:p>
          <a:p>
            <a:pPr algn="l">
              <a:lnSpc>
                <a:spcPts val="2800"/>
              </a:lnSpc>
            </a:pPr>
          </a:p>
          <a:p>
            <a:pPr algn="l">
              <a:lnSpc>
                <a:spcPts val="2800"/>
              </a:lnSpc>
            </a:pPr>
            <a:r>
              <a:rPr lang="en-US" sz="2000" i="true" b="true">
                <a:solidFill>
                  <a:srgbClr val="000000"/>
                </a:solidFill>
                <a:latin typeface="Proxima Nova 2"/>
                <a:ea typeface="Proxima Nova 2"/>
                <a:cs typeface="Proxima Nova 2"/>
                <a:sym typeface="Proxima Nova 2"/>
              </a:rPr>
              <a:t>Mus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Vänsterklick – Attackera/Förstöra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Högerklick – Använd föremål/Placera block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Mittenklick – Välj block (i kreativt läge skapar detta en kopia av blocket i din verktygsrad)</a:t>
            </a:r>
          </a:p>
          <a:p>
            <a:pPr algn="l">
              <a:lnSpc>
                <a:spcPts val="2800"/>
              </a:lnSpc>
            </a:pPr>
            <a:r>
              <a:rPr lang="en-US" sz="2000">
                <a:solidFill>
                  <a:srgbClr val="000000"/>
                </a:solidFill>
                <a:latin typeface="Proxima Nova 1"/>
                <a:ea typeface="Proxima Nova 1"/>
                <a:cs typeface="Proxima Nova 1"/>
                <a:sym typeface="Proxima Nova 1"/>
              </a:rPr>
              <a:t> </a:t>
            </a:r>
          </a:p>
          <a:p>
            <a:pPr algn="l">
              <a:lnSpc>
                <a:spcPts val="2800"/>
              </a:lnSpc>
            </a:pPr>
            <a:r>
              <a:rPr lang="en-US" sz="2000">
                <a:solidFill>
                  <a:srgbClr val="000000"/>
                </a:solidFill>
                <a:latin typeface="Proxima Nova 3"/>
                <a:ea typeface="Proxima Nova 3"/>
                <a:cs typeface="Proxima Nova 3"/>
                <a:sym typeface="Proxima Nova 3"/>
              </a:rPr>
              <a:t>Andra användbara knappar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ESC – Öppnar menyn och återvänder till spelet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Q – Släpper föremålet du bär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E – Öppnar/stänger inventariet. I kreativt läge kan du se alla byggblock här.</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C – Öppnar Code Builder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T – Öppnar chattfönstret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Tryck RETUR för att skicka meddelanden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 – Öppnar chattfönstret med / redan inskrivet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Tips: Perfekt för att snabbt skriva kommandon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1–9 – Väljer en plats i verktygsraden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F1 – Dölj/visa gränssnittet (bra för skärmbilder)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F5 – Byt spelarperspektiv </a:t>
            </a:r>
          </a:p>
          <a:p>
            <a:pPr algn="l" marL="431801" indent="-215900" lvl="1">
              <a:lnSpc>
                <a:spcPts val="2800"/>
              </a:lnSpc>
              <a:buFont typeface="Arial"/>
              <a:buChar char="•"/>
            </a:pPr>
            <a:r>
              <a:rPr lang="en-US" sz="2000">
                <a:solidFill>
                  <a:srgbClr val="000000"/>
                </a:solidFill>
                <a:latin typeface="Proxima Nova 1"/>
                <a:ea typeface="Proxima Nova 1"/>
                <a:cs typeface="Proxima Nova 1"/>
                <a:sym typeface="Proxima Nova 1"/>
              </a:rPr>
              <a:t>Första person → Tredje person bakifrån → Tredje person → Första person igen </a:t>
            </a:r>
          </a:p>
          <a:p>
            <a:pPr algn="l">
              <a:lnSpc>
                <a:spcPts val="2800"/>
              </a:lnSpc>
            </a:pPr>
          </a:p>
          <a:p>
            <a:pPr algn="l">
              <a:lnSpc>
                <a:spcPts val="2800"/>
              </a:lnSpc>
            </a:pPr>
          </a:p>
        </p:txBody>
      </p:sp>
      <p:sp>
        <p:nvSpPr>
          <p:cNvPr name="Freeform 21" id="21"/>
          <p:cNvSpPr/>
          <p:nvPr/>
        </p:nvSpPr>
        <p:spPr>
          <a:xfrm flipH="false" flipV="false" rot="0">
            <a:off x="10578545" y="5274409"/>
            <a:ext cx="7012027" cy="3983891"/>
          </a:xfrm>
          <a:custGeom>
            <a:avLst/>
            <a:gdLst/>
            <a:ahLst/>
            <a:cxnLst/>
            <a:rect r="r" b="b" t="t" l="l"/>
            <a:pathLst>
              <a:path h="3983891" w="7012027">
                <a:moveTo>
                  <a:pt x="0" y="0"/>
                </a:moveTo>
                <a:lnTo>
                  <a:pt x="7012027" y="0"/>
                </a:lnTo>
                <a:lnTo>
                  <a:pt x="7012027" y="3983891"/>
                </a:lnTo>
                <a:lnTo>
                  <a:pt x="0" y="3983891"/>
                </a:lnTo>
                <a:lnTo>
                  <a:pt x="0" y="0"/>
                </a:lnTo>
                <a:close/>
              </a:path>
            </a:pathLst>
          </a:custGeom>
          <a:blipFill>
            <a:blip r:embed="rId2"/>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9412" y="29754"/>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728613" y="1631210"/>
            <a:ext cx="17251104" cy="6330716"/>
          </a:xfrm>
          <a:prstGeom prst="rect">
            <a:avLst/>
          </a:prstGeom>
        </p:spPr>
        <p:txBody>
          <a:bodyPr anchor="t" rtlCol="false" tIns="0" lIns="0" bIns="0" rIns="0">
            <a:spAutoFit/>
          </a:bodyPr>
          <a:lstStyle/>
          <a:p>
            <a:pPr algn="l">
              <a:lnSpc>
                <a:spcPts val="4899"/>
              </a:lnSpc>
            </a:pPr>
            <a:r>
              <a:rPr lang="en-US" sz="3499">
                <a:solidFill>
                  <a:srgbClr val="000000"/>
                </a:solidFill>
                <a:latin typeface="Proxima Nova 2"/>
                <a:ea typeface="Proxima Nova 2"/>
                <a:cs typeface="Proxima Nova 2"/>
                <a:sym typeface="Proxima Nova 2"/>
              </a:rPr>
              <a:t>Hur du förflyttar och rör dig i Minecraft med ditt tangentbord</a:t>
            </a:r>
          </a:p>
          <a:p>
            <a:pPr algn="l">
              <a:lnSpc>
                <a:spcPts val="2800"/>
              </a:lnSpc>
            </a:pPr>
          </a:p>
          <a:p>
            <a:pPr algn="l">
              <a:lnSpc>
                <a:spcPts val="3499"/>
              </a:lnSpc>
            </a:pPr>
            <a:r>
              <a:rPr lang="en-US" sz="2499" b="true">
                <a:solidFill>
                  <a:srgbClr val="000000"/>
                </a:solidFill>
                <a:latin typeface="Proxima Nova 2"/>
                <a:ea typeface="Proxima Nova 2"/>
                <a:cs typeface="Proxima Nova 2"/>
                <a:sym typeface="Proxima Nova 2"/>
              </a:rPr>
              <a:t>Mus- och tangentbordskontroller </a:t>
            </a:r>
          </a:p>
          <a:p>
            <a:pPr algn="l">
              <a:lnSpc>
                <a:spcPts val="2800"/>
              </a:lnSpc>
            </a:pPr>
          </a:p>
          <a:p>
            <a:pPr algn="l">
              <a:lnSpc>
                <a:spcPts val="2800"/>
              </a:lnSpc>
            </a:pPr>
            <a:r>
              <a:rPr lang="en-US" sz="2000" b="true">
                <a:solidFill>
                  <a:srgbClr val="000000"/>
                </a:solidFill>
                <a:latin typeface="Proxima Nova 2"/>
                <a:ea typeface="Proxima Nova 2"/>
                <a:cs typeface="Proxima Nova 2"/>
                <a:sym typeface="Proxima Nova 2"/>
              </a:rPr>
              <a:t>Ändra inställningar </a:t>
            </a:r>
          </a:p>
          <a:p>
            <a:pPr algn="l">
              <a:lnSpc>
                <a:spcPts val="2800"/>
              </a:lnSpc>
            </a:pPr>
          </a:p>
          <a:p>
            <a:pPr algn="l">
              <a:lnSpc>
                <a:spcPts val="2800"/>
              </a:lnSpc>
            </a:pPr>
            <a:r>
              <a:rPr lang="en-US" sz="2000">
                <a:solidFill>
                  <a:srgbClr val="000000"/>
                </a:solidFill>
                <a:latin typeface="Proxima Nova 1"/>
                <a:ea typeface="Proxima Nova 1"/>
                <a:cs typeface="Proxima Nova 1"/>
                <a:sym typeface="Proxima Nova 1"/>
              </a:rPr>
              <a:t>Om tangentbordskontrollerna inte känns intuitiva kan du ändra dem. Du kan även se hur man rör sig med handkontroll eller pekskärm och justera inställningar: </a:t>
            </a:r>
          </a:p>
          <a:p>
            <a:pPr algn="l">
              <a:lnSpc>
                <a:spcPts val="2800"/>
              </a:lnSpc>
            </a:pPr>
          </a:p>
          <a:p>
            <a:pPr algn="l" marL="431801" indent="-215900" lvl="1">
              <a:lnSpc>
                <a:spcPts val="2800"/>
              </a:lnSpc>
              <a:buAutoNum type="arabicPeriod" startAt="1"/>
            </a:pPr>
            <a:r>
              <a:rPr lang="en-US" sz="2000">
                <a:solidFill>
                  <a:srgbClr val="000000"/>
                </a:solidFill>
                <a:latin typeface="Proxima Nova 1"/>
                <a:ea typeface="Proxima Nova 1"/>
                <a:cs typeface="Proxima Nova 1"/>
                <a:sym typeface="Proxima Nova 1"/>
              </a:rPr>
              <a:t>Tryck ESC för att öppna menyn. </a:t>
            </a:r>
          </a:p>
          <a:p>
            <a:pPr algn="l" marL="431801" indent="-215900" lvl="1">
              <a:lnSpc>
                <a:spcPts val="2800"/>
              </a:lnSpc>
              <a:buAutoNum type="arabicPeriod" startAt="1"/>
            </a:pPr>
            <a:r>
              <a:rPr lang="en-US" sz="2000">
                <a:solidFill>
                  <a:srgbClr val="000000"/>
                </a:solidFill>
                <a:latin typeface="Proxima Nova 1"/>
                <a:ea typeface="Proxima Nova 1"/>
                <a:cs typeface="Proxima Nova 1"/>
                <a:sym typeface="Proxima Nova 1"/>
              </a:rPr>
              <a:t>Välj Inställningar. </a:t>
            </a:r>
          </a:p>
          <a:p>
            <a:pPr algn="l" marL="431801" indent="-215900" lvl="1">
              <a:lnSpc>
                <a:spcPts val="2800"/>
              </a:lnSpc>
              <a:buAutoNum type="arabicPeriod" startAt="1"/>
            </a:pPr>
            <a:r>
              <a:rPr lang="en-US" sz="2000">
                <a:solidFill>
                  <a:srgbClr val="000000"/>
                </a:solidFill>
                <a:latin typeface="Proxima Nova 1"/>
                <a:ea typeface="Proxima Nova 1"/>
                <a:cs typeface="Proxima Nova 1"/>
                <a:sym typeface="Proxima Nova 1"/>
              </a:rPr>
              <a:t>Scrolla ner till Kontroller och välj önskat gränssnitt. </a:t>
            </a:r>
          </a:p>
          <a:p>
            <a:pPr algn="l" marL="431801" indent="-215900" lvl="1">
              <a:lnSpc>
                <a:spcPts val="2800"/>
              </a:lnSpc>
              <a:buAutoNum type="arabicPeriod" startAt="1"/>
            </a:pPr>
            <a:r>
              <a:rPr lang="en-US" sz="2000">
                <a:solidFill>
                  <a:srgbClr val="000000"/>
                </a:solidFill>
                <a:latin typeface="Proxima Nova 1"/>
                <a:ea typeface="Proxima Nova 1"/>
                <a:cs typeface="Proxima Nova 1"/>
                <a:sym typeface="Proxima Nova 1"/>
              </a:rPr>
              <a:t>Ändra inställningarna efter behov. </a:t>
            </a:r>
          </a:p>
          <a:p>
            <a:pPr algn="l" marL="431801" indent="-215900" lvl="1">
              <a:lnSpc>
                <a:spcPts val="2800"/>
              </a:lnSpc>
              <a:buAutoNum type="arabicPeriod" startAt="1"/>
            </a:pPr>
            <a:r>
              <a:rPr lang="en-US" sz="2000">
                <a:solidFill>
                  <a:srgbClr val="000000"/>
                </a:solidFill>
                <a:latin typeface="Proxima Nova 1"/>
                <a:ea typeface="Proxima Nova 1"/>
                <a:cs typeface="Proxima Nova 1"/>
                <a:sym typeface="Proxima Nova 1"/>
              </a:rPr>
              <a:t>Tips: Om du gör ett misstag eller vill återställa kan du använda återställ-knappen längst ner på listan. </a:t>
            </a:r>
          </a:p>
          <a:p>
            <a:pPr algn="l">
              <a:lnSpc>
                <a:spcPts val="2800"/>
              </a:lnSpc>
            </a:pPr>
          </a:p>
          <a:p>
            <a:pPr algn="l">
              <a:lnSpc>
                <a:spcPts val="2800"/>
              </a:lnSpc>
            </a:pPr>
          </a:p>
          <a:p>
            <a:pPr algn="l">
              <a:lnSpc>
                <a:spcPts val="2800"/>
              </a:lnSpc>
            </a:pPr>
          </a:p>
        </p:txBody>
      </p:sp>
      <p:sp>
        <p:nvSpPr>
          <p:cNvPr name="Freeform 21" id="21"/>
          <p:cNvSpPr/>
          <p:nvPr/>
        </p:nvSpPr>
        <p:spPr>
          <a:xfrm flipH="false" flipV="false" rot="0">
            <a:off x="13016728" y="5143500"/>
            <a:ext cx="4573844" cy="4573844"/>
          </a:xfrm>
          <a:custGeom>
            <a:avLst/>
            <a:gdLst/>
            <a:ahLst/>
            <a:cxnLst/>
            <a:rect r="r" b="b" t="t" l="l"/>
            <a:pathLst>
              <a:path h="4573844" w="4573844">
                <a:moveTo>
                  <a:pt x="0" y="0"/>
                </a:moveTo>
                <a:lnTo>
                  <a:pt x="4573844" y="0"/>
                </a:lnTo>
                <a:lnTo>
                  <a:pt x="4573844" y="4573844"/>
                </a:lnTo>
                <a:lnTo>
                  <a:pt x="0" y="4573844"/>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11135741" y="3318387"/>
            <a:ext cx="7752547" cy="4845342"/>
          </a:xfrm>
          <a:custGeom>
            <a:avLst/>
            <a:gdLst/>
            <a:ahLst/>
            <a:cxnLst/>
            <a:rect r="r" b="b" t="t" l="l"/>
            <a:pathLst>
              <a:path h="4845342" w="7752547">
                <a:moveTo>
                  <a:pt x="0" y="0"/>
                </a:moveTo>
                <a:lnTo>
                  <a:pt x="7752547" y="0"/>
                </a:lnTo>
                <a:lnTo>
                  <a:pt x="7752547" y="4845342"/>
                </a:lnTo>
                <a:lnTo>
                  <a:pt x="0" y="4845342"/>
                </a:lnTo>
                <a:lnTo>
                  <a:pt x="0" y="0"/>
                </a:lnTo>
                <a:close/>
              </a:path>
            </a:pathLst>
          </a:custGeom>
          <a:blipFill>
            <a:blip r:embed="rId2"/>
            <a:stretch>
              <a:fillRect l="0" t="0" r="0" b="0"/>
            </a:stretch>
          </a:blipFill>
        </p:spPr>
      </p:sp>
      <p:sp>
        <p:nvSpPr>
          <p:cNvPr name="TextBox 21" id="21"/>
          <p:cNvSpPr txBox="true"/>
          <p:nvPr/>
        </p:nvSpPr>
        <p:spPr>
          <a:xfrm rot="0">
            <a:off x="862932" y="1064700"/>
            <a:ext cx="11908408" cy="8453849"/>
          </a:xfrm>
          <a:prstGeom prst="rect">
            <a:avLst/>
          </a:prstGeom>
        </p:spPr>
        <p:txBody>
          <a:bodyPr anchor="t" rtlCol="false" tIns="0" lIns="0" bIns="0" rIns="0">
            <a:spAutoFit/>
          </a:bodyPr>
          <a:lstStyle/>
          <a:p>
            <a:pPr algn="l">
              <a:lnSpc>
                <a:spcPts val="3947"/>
              </a:lnSpc>
              <a:spcBef>
                <a:spcPct val="0"/>
              </a:spcBef>
            </a:pPr>
            <a:r>
              <a:rPr lang="en-US" sz="2819">
                <a:solidFill>
                  <a:srgbClr val="000000"/>
                </a:solidFill>
                <a:latin typeface="Proxima Nova 3"/>
                <a:ea typeface="Proxima Nova 3"/>
                <a:cs typeface="Proxima Nova 3"/>
                <a:sym typeface="Proxima Nova 3"/>
              </a:rPr>
              <a:t>Vad roligt att du vill a</a:t>
            </a:r>
            <a:r>
              <a:rPr lang="en-US" sz="2819">
                <a:solidFill>
                  <a:srgbClr val="000000"/>
                </a:solidFill>
                <a:latin typeface="Proxima Nova 3"/>
                <a:ea typeface="Proxima Nova 3"/>
                <a:cs typeface="Proxima Nova 3"/>
                <a:sym typeface="Proxima Nova 3"/>
              </a:rPr>
              <a:t>nvända Dexi Ville med dina ele</a:t>
            </a:r>
            <a:r>
              <a:rPr lang="en-US" b="true" sz="2819">
                <a:solidFill>
                  <a:srgbClr val="000000"/>
                </a:solidFill>
                <a:latin typeface="Proxima Nova 3"/>
                <a:ea typeface="Proxima Nova 3"/>
                <a:cs typeface="Proxima Nova 3"/>
                <a:sym typeface="Proxima Nova 3"/>
              </a:rPr>
              <a:t>ver! Denna powerpoint är framtagen som ett komplement till dokumentet ”Lärarhandledning DexiVille”.  </a:t>
            </a:r>
          </a:p>
          <a:p>
            <a:pPr algn="l">
              <a:lnSpc>
                <a:spcPts val="3947"/>
              </a:lnSpc>
              <a:spcBef>
                <a:spcPct val="0"/>
              </a:spcBef>
            </a:pPr>
            <a:r>
              <a:rPr lang="en-US" b="true" sz="2819">
                <a:solidFill>
                  <a:srgbClr val="000000"/>
                </a:solidFill>
                <a:latin typeface="Proxima Nova 3"/>
                <a:ea typeface="Proxima Nova 3"/>
                <a:cs typeface="Proxima Nova 3"/>
                <a:sym typeface="Proxima Nova 3"/>
              </a:rPr>
              <a:t> </a:t>
            </a:r>
          </a:p>
          <a:p>
            <a:pPr algn="l">
              <a:lnSpc>
                <a:spcPts val="2800"/>
              </a:lnSpc>
              <a:spcBef>
                <a:spcPct val="0"/>
              </a:spcBef>
            </a:pPr>
            <a:r>
              <a:rPr lang="en-US" sz="2000">
                <a:solidFill>
                  <a:srgbClr val="000000"/>
                </a:solidFill>
                <a:latin typeface="Proxima Nova 1"/>
                <a:ea typeface="Proxima Nova 1"/>
                <a:cs typeface="Proxima Nova 1"/>
                <a:sym typeface="Proxima Nova 1"/>
              </a:rPr>
              <a:t>I denna presentation finns konkret material som du kan använda när du ska introducera spelet för dina elever och/eller kollegor. Det material och de övningar du finner här använder du som du vill och behöver.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Dexi Ville är ett spel utvecklat av Prinsparets Stiftelse i samarbete med Minecraft Education, stöttat av Microsoft, Nordea och Kronprinsessan Margaretas Minnesfond.</a:t>
            </a:r>
          </a:p>
          <a:p>
            <a:pPr algn="l">
              <a:lnSpc>
                <a:spcPts val="2800"/>
              </a:lnSpc>
              <a:spcBef>
                <a:spcPct val="0"/>
              </a:spcBef>
            </a:pPr>
            <a:r>
              <a:rPr lang="en-US" sz="2000">
                <a:solidFill>
                  <a:srgbClr val="000000"/>
                </a:solidFill>
                <a:latin typeface="Proxima Nova 1"/>
                <a:ea typeface="Proxima Nova 1"/>
                <a:cs typeface="Proxima Nova 1"/>
                <a:sym typeface="Proxima Nova 1"/>
              </a:rPr>
              <a:t>  </a:t>
            </a:r>
          </a:p>
          <a:p>
            <a:pPr algn="l">
              <a:lnSpc>
                <a:spcPts val="2800"/>
              </a:lnSpc>
              <a:spcBef>
                <a:spcPct val="0"/>
              </a:spcBef>
            </a:pPr>
            <a:r>
              <a:rPr lang="en-US" sz="2000">
                <a:solidFill>
                  <a:srgbClr val="000000"/>
                </a:solidFill>
                <a:latin typeface="Proxima Nova 1"/>
                <a:ea typeface="Proxima Nova 1"/>
                <a:cs typeface="Proxima Nova 1"/>
                <a:sym typeface="Proxima Nova 1"/>
              </a:rPr>
              <a:t>Under 2022 startade stiftelsen den läsfrämjande satsningen "Det stora äventyret" med en betaversion av ett metodspel för läsning. Dexi Ville är resultatet av en vidareutveckling av metodspelet efter två års nära samarbete med Minecraft Education och det kreativa teamet på Shapescape.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RISE, Research Institutes of Sweden, har varit stiftelsens utbildningspartner i framtagandet av det kompletterande lärarhandledningsmaterialet.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Det här dokumentet innehåller en serie berättelser som relaterar till Dexi Ville Minecraft Education World. Dessa berättelser kan användas med elever i åldern 8+ för att gå vidare med läsningen. De ger en bakgrundshistoria till var och en av karaktärerna, vilket gör att eleverna lättare kan förstå och slutföra spelet. </a:t>
            </a:r>
          </a:p>
          <a:p>
            <a:pPr algn="l">
              <a:lnSpc>
                <a:spcPts val="3947"/>
              </a:lnSpc>
              <a:spcBef>
                <a:spcPct val="0"/>
              </a:spcBef>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sp>
        <p:nvSpPr>
          <p:cNvPr name="Freeform 5" id="5"/>
          <p:cNvSpPr/>
          <p:nvPr/>
        </p:nvSpPr>
        <p:spPr>
          <a:xfrm flipH="false" flipV="false" rot="0">
            <a:off x="5334094" y="740160"/>
            <a:ext cx="7733186" cy="2319956"/>
          </a:xfrm>
          <a:custGeom>
            <a:avLst/>
            <a:gdLst/>
            <a:ahLst/>
            <a:cxnLst/>
            <a:rect r="r" b="b" t="t" l="l"/>
            <a:pathLst>
              <a:path h="2319956" w="7733186">
                <a:moveTo>
                  <a:pt x="0" y="0"/>
                </a:moveTo>
                <a:lnTo>
                  <a:pt x="7733186" y="0"/>
                </a:lnTo>
                <a:lnTo>
                  <a:pt x="7733186" y="2319956"/>
                </a:lnTo>
                <a:lnTo>
                  <a:pt x="0" y="2319956"/>
                </a:lnTo>
                <a:lnTo>
                  <a:pt x="0" y="0"/>
                </a:lnTo>
                <a:close/>
              </a:path>
            </a:pathLst>
          </a:custGeom>
          <a:blipFill>
            <a:blip r:embed="rId2"/>
            <a:stretch>
              <a:fillRect l="0" t="0" r="0" b="0"/>
            </a:stretch>
          </a:blipFill>
        </p:spPr>
      </p:sp>
      <p:grpSp>
        <p:nvGrpSpPr>
          <p:cNvPr name="Group 6" id="6"/>
          <p:cNvGrpSpPr>
            <a:grpSpLocks noChangeAspect="true"/>
          </p:cNvGrpSpPr>
          <p:nvPr/>
        </p:nvGrpSpPr>
        <p:grpSpPr>
          <a:xfrm rot="0">
            <a:off x="5334094" y="2484542"/>
            <a:ext cx="7619813" cy="5317915"/>
            <a:chOff x="0" y="0"/>
            <a:chExt cx="8916670" cy="6223000"/>
          </a:xfrm>
        </p:grpSpPr>
        <p:sp>
          <p:nvSpPr>
            <p:cNvPr name="Freeform 7" id="7"/>
            <p:cNvSpPr/>
            <p:nvPr/>
          </p:nvSpPr>
          <p:spPr>
            <a:xfrm flipH="false" flipV="false" rot="0">
              <a:off x="2159" y="6350"/>
              <a:ext cx="8912352" cy="6210300"/>
            </a:xfrm>
            <a:custGeom>
              <a:avLst/>
              <a:gdLst/>
              <a:ahLst/>
              <a:cxnLst/>
              <a:rect r="r" b="b" t="t" l="l"/>
              <a:pathLst>
                <a:path h="6210300" w="8912352">
                  <a:moveTo>
                    <a:pt x="4456176" y="6210300"/>
                  </a:moveTo>
                  <a:cubicBezTo>
                    <a:pt x="3709035" y="6210300"/>
                    <a:pt x="2911983" y="6055614"/>
                    <a:pt x="2211959" y="5774944"/>
                  </a:cubicBezTo>
                  <a:cubicBezTo>
                    <a:pt x="1412621" y="5454269"/>
                    <a:pt x="791337" y="4990084"/>
                    <a:pt x="415290" y="4432300"/>
                  </a:cubicBezTo>
                  <a:cubicBezTo>
                    <a:pt x="149606" y="4037838"/>
                    <a:pt x="7239" y="3584829"/>
                    <a:pt x="3683" y="3121787"/>
                  </a:cubicBezTo>
                  <a:cubicBezTo>
                    <a:pt x="0" y="2649474"/>
                    <a:pt x="141732" y="2185924"/>
                    <a:pt x="413512" y="1781556"/>
                  </a:cubicBezTo>
                  <a:cubicBezTo>
                    <a:pt x="789686" y="1221740"/>
                    <a:pt x="1411605" y="756158"/>
                    <a:pt x="2212086" y="435102"/>
                  </a:cubicBezTo>
                  <a:cubicBezTo>
                    <a:pt x="2911729" y="154559"/>
                    <a:pt x="3708654" y="0"/>
                    <a:pt x="4456176" y="0"/>
                  </a:cubicBezTo>
                  <a:cubicBezTo>
                    <a:pt x="5203698" y="0"/>
                    <a:pt x="6000623" y="154559"/>
                    <a:pt x="6700266" y="435102"/>
                  </a:cubicBezTo>
                  <a:cubicBezTo>
                    <a:pt x="7500747" y="756158"/>
                    <a:pt x="8122666" y="1221740"/>
                    <a:pt x="8498840" y="1781429"/>
                  </a:cubicBezTo>
                  <a:cubicBezTo>
                    <a:pt x="8770620" y="2185924"/>
                    <a:pt x="8912352" y="2649347"/>
                    <a:pt x="8908669" y="3121660"/>
                  </a:cubicBezTo>
                  <a:cubicBezTo>
                    <a:pt x="8904986" y="3584702"/>
                    <a:pt x="8762619" y="4037711"/>
                    <a:pt x="8496935" y="4432046"/>
                  </a:cubicBezTo>
                  <a:cubicBezTo>
                    <a:pt x="8120889" y="4989830"/>
                    <a:pt x="7499731" y="5454142"/>
                    <a:pt x="6700393" y="5774690"/>
                  </a:cubicBezTo>
                  <a:cubicBezTo>
                    <a:pt x="6000369" y="6055614"/>
                    <a:pt x="5203317" y="6210300"/>
                    <a:pt x="4456176" y="6210300"/>
                  </a:cubicBezTo>
                  <a:close/>
                  <a:moveTo>
                    <a:pt x="4456176" y="19050"/>
                  </a:moveTo>
                  <a:cubicBezTo>
                    <a:pt x="3711067" y="19050"/>
                    <a:pt x="2916555" y="173101"/>
                    <a:pt x="2219198" y="452755"/>
                  </a:cubicBezTo>
                  <a:cubicBezTo>
                    <a:pt x="1422273" y="772414"/>
                    <a:pt x="803275" y="1235583"/>
                    <a:pt x="429260" y="1792097"/>
                  </a:cubicBezTo>
                  <a:cubicBezTo>
                    <a:pt x="159639" y="2193417"/>
                    <a:pt x="18923" y="2653157"/>
                    <a:pt x="22606" y="3121660"/>
                  </a:cubicBezTo>
                  <a:cubicBezTo>
                    <a:pt x="26162" y="3580892"/>
                    <a:pt x="167513" y="4030345"/>
                    <a:pt x="431165" y="4421505"/>
                  </a:cubicBezTo>
                  <a:cubicBezTo>
                    <a:pt x="805053" y="4976114"/>
                    <a:pt x="1423289" y="5438013"/>
                    <a:pt x="2219071" y="5757164"/>
                  </a:cubicBezTo>
                  <a:cubicBezTo>
                    <a:pt x="2916936" y="6037072"/>
                    <a:pt x="3711321" y="6191250"/>
                    <a:pt x="4456176" y="6191250"/>
                  </a:cubicBezTo>
                  <a:cubicBezTo>
                    <a:pt x="5201031" y="6191250"/>
                    <a:pt x="5995416" y="6037072"/>
                    <a:pt x="6693280" y="5757164"/>
                  </a:cubicBezTo>
                  <a:cubicBezTo>
                    <a:pt x="7489062" y="5438013"/>
                    <a:pt x="8107298" y="4976114"/>
                    <a:pt x="8481187" y="4421505"/>
                  </a:cubicBezTo>
                  <a:cubicBezTo>
                    <a:pt x="8744839" y="4030345"/>
                    <a:pt x="8886063" y="3580892"/>
                    <a:pt x="8889746" y="3121660"/>
                  </a:cubicBezTo>
                  <a:cubicBezTo>
                    <a:pt x="8893428" y="2653157"/>
                    <a:pt x="8752839" y="2193417"/>
                    <a:pt x="8483091" y="1792097"/>
                  </a:cubicBezTo>
                  <a:cubicBezTo>
                    <a:pt x="8109076" y="1235583"/>
                    <a:pt x="7490078" y="772414"/>
                    <a:pt x="6693153" y="452755"/>
                  </a:cubicBezTo>
                  <a:cubicBezTo>
                    <a:pt x="5995797" y="173101"/>
                    <a:pt x="5201285" y="19050"/>
                    <a:pt x="4456176" y="19050"/>
                  </a:cubicBezTo>
                  <a:close/>
                </a:path>
              </a:pathLst>
            </a:custGeom>
            <a:solidFill>
              <a:srgbClr val="2372D2"/>
            </a:solidFill>
          </p:spPr>
        </p:sp>
        <p:sp>
          <p:nvSpPr>
            <p:cNvPr name="Freeform 8" id="8"/>
            <p:cNvSpPr/>
            <p:nvPr/>
          </p:nvSpPr>
          <p:spPr>
            <a:xfrm flipH="false" flipV="false" rot="0">
              <a:off x="13970" y="155575"/>
              <a:ext cx="8888730" cy="5911850"/>
            </a:xfrm>
            <a:custGeom>
              <a:avLst/>
              <a:gdLst/>
              <a:ahLst/>
              <a:cxnLst/>
              <a:rect r="r" b="b" t="t" l="l"/>
              <a:pathLst>
                <a:path h="5911850" w="8888730">
                  <a:moveTo>
                    <a:pt x="4444365" y="5911850"/>
                  </a:moveTo>
                  <a:cubicBezTo>
                    <a:pt x="3055112" y="5911850"/>
                    <a:pt x="1302893" y="5350129"/>
                    <a:pt x="527304" y="4199509"/>
                  </a:cubicBezTo>
                  <a:cubicBezTo>
                    <a:pt x="25146" y="3454527"/>
                    <a:pt x="0" y="2497455"/>
                    <a:pt x="525526" y="1715516"/>
                  </a:cubicBezTo>
                  <a:cubicBezTo>
                    <a:pt x="1302131" y="559943"/>
                    <a:pt x="3056763" y="0"/>
                    <a:pt x="4444365" y="0"/>
                  </a:cubicBezTo>
                  <a:cubicBezTo>
                    <a:pt x="5831967" y="0"/>
                    <a:pt x="7586599" y="559943"/>
                    <a:pt x="8363204" y="1715516"/>
                  </a:cubicBezTo>
                  <a:cubicBezTo>
                    <a:pt x="8888730" y="2497455"/>
                    <a:pt x="8863584" y="3454527"/>
                    <a:pt x="8361426" y="4199509"/>
                  </a:cubicBezTo>
                  <a:cubicBezTo>
                    <a:pt x="7585710" y="5350129"/>
                    <a:pt x="5833618" y="5911850"/>
                    <a:pt x="4444365" y="5911850"/>
                  </a:cubicBezTo>
                  <a:close/>
                </a:path>
              </a:pathLst>
            </a:custGeom>
            <a:blipFill>
              <a:blip r:embed="rId3"/>
              <a:stretch>
                <a:fillRect l="-11056" t="0" r="-11056" b="0"/>
              </a:stretch>
            </a:blipFill>
          </p:spPr>
        </p:sp>
      </p:grpSp>
      <p:sp>
        <p:nvSpPr>
          <p:cNvPr name="Freeform 9" id="9"/>
          <p:cNvSpPr/>
          <p:nvPr/>
        </p:nvSpPr>
        <p:spPr>
          <a:xfrm flipH="false" flipV="false" rot="0">
            <a:off x="7851495" y="7376440"/>
            <a:ext cx="2366762" cy="852034"/>
          </a:xfrm>
          <a:custGeom>
            <a:avLst/>
            <a:gdLst/>
            <a:ahLst/>
            <a:cxnLst/>
            <a:rect r="r" b="b" t="t" l="l"/>
            <a:pathLst>
              <a:path h="852034" w="2366762">
                <a:moveTo>
                  <a:pt x="0" y="0"/>
                </a:moveTo>
                <a:lnTo>
                  <a:pt x="2366762" y="0"/>
                </a:lnTo>
                <a:lnTo>
                  <a:pt x="2366762" y="852035"/>
                </a:lnTo>
                <a:lnTo>
                  <a:pt x="0" y="852035"/>
                </a:lnTo>
                <a:lnTo>
                  <a:pt x="0" y="0"/>
                </a:lnTo>
                <a:close/>
              </a:path>
            </a:pathLst>
          </a:custGeom>
          <a:blipFill>
            <a:blip r:embed="rId4"/>
            <a:stretch>
              <a:fillRect l="0" t="0" r="0" b="0"/>
            </a:stretch>
          </a:blipFill>
        </p:spPr>
      </p:sp>
      <p:grpSp>
        <p:nvGrpSpPr>
          <p:cNvPr name="Group 10" id="10"/>
          <p:cNvGrpSpPr/>
          <p:nvPr/>
        </p:nvGrpSpPr>
        <p:grpSpPr>
          <a:xfrm rot="0">
            <a:off x="708074" y="4792"/>
            <a:ext cx="359636" cy="359636"/>
            <a:chOff x="0" y="0"/>
            <a:chExt cx="137157" cy="137157"/>
          </a:xfrm>
        </p:grpSpPr>
        <p:sp>
          <p:nvSpPr>
            <p:cNvPr name="Freeform 11" id="11"/>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2" id="12"/>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3" id="13"/>
          <p:cNvGrpSpPr/>
          <p:nvPr/>
        </p:nvGrpSpPr>
        <p:grpSpPr>
          <a:xfrm rot="0">
            <a:off x="708074" y="330599"/>
            <a:ext cx="359636" cy="359636"/>
            <a:chOff x="0" y="0"/>
            <a:chExt cx="137157" cy="137157"/>
          </a:xfrm>
        </p:grpSpPr>
        <p:sp>
          <p:nvSpPr>
            <p:cNvPr name="Freeform 14" id="14"/>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5" id="15"/>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6" id="16"/>
          <p:cNvGrpSpPr/>
          <p:nvPr/>
        </p:nvGrpSpPr>
        <p:grpSpPr>
          <a:xfrm rot="0">
            <a:off x="1333985" y="4792"/>
            <a:ext cx="359636" cy="359636"/>
            <a:chOff x="0" y="0"/>
            <a:chExt cx="137157" cy="137157"/>
          </a:xfrm>
        </p:grpSpPr>
        <p:sp>
          <p:nvSpPr>
            <p:cNvPr name="Freeform 17" id="17"/>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8" id="18"/>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9" id="19"/>
          <p:cNvGrpSpPr/>
          <p:nvPr/>
        </p:nvGrpSpPr>
        <p:grpSpPr>
          <a:xfrm rot="0">
            <a:off x="1693621" y="715198"/>
            <a:ext cx="359636" cy="359636"/>
            <a:chOff x="0" y="0"/>
            <a:chExt cx="137157" cy="137157"/>
          </a:xfrm>
        </p:grpSpPr>
        <p:sp>
          <p:nvSpPr>
            <p:cNvPr name="Freeform 20" id="20"/>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21" id="21"/>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2" id="22"/>
          <p:cNvGrpSpPr/>
          <p:nvPr/>
        </p:nvGrpSpPr>
        <p:grpSpPr>
          <a:xfrm rot="0">
            <a:off x="1333985" y="355562"/>
            <a:ext cx="359636" cy="359636"/>
            <a:chOff x="0" y="0"/>
            <a:chExt cx="137157" cy="137157"/>
          </a:xfrm>
        </p:grpSpPr>
        <p:sp>
          <p:nvSpPr>
            <p:cNvPr name="Freeform 23" id="23"/>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24" id="24"/>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5" id="25"/>
          <p:cNvGrpSpPr/>
          <p:nvPr/>
        </p:nvGrpSpPr>
        <p:grpSpPr>
          <a:xfrm rot="0">
            <a:off x="16605025" y="29754"/>
            <a:ext cx="359636" cy="359636"/>
            <a:chOff x="0" y="0"/>
            <a:chExt cx="137157" cy="137157"/>
          </a:xfrm>
        </p:grpSpPr>
        <p:sp>
          <p:nvSpPr>
            <p:cNvPr name="Freeform 26" id="2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27" id="2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8" id="28"/>
          <p:cNvGrpSpPr/>
          <p:nvPr/>
        </p:nvGrpSpPr>
        <p:grpSpPr>
          <a:xfrm rot="0">
            <a:off x="16605025" y="355562"/>
            <a:ext cx="359636" cy="359636"/>
            <a:chOff x="0" y="0"/>
            <a:chExt cx="137157" cy="137157"/>
          </a:xfrm>
        </p:grpSpPr>
        <p:sp>
          <p:nvSpPr>
            <p:cNvPr name="Freeform 29" id="2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30" id="3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31" id="31"/>
          <p:cNvGrpSpPr/>
          <p:nvPr/>
        </p:nvGrpSpPr>
        <p:grpSpPr>
          <a:xfrm rot="0">
            <a:off x="17230935" y="29754"/>
            <a:ext cx="359636" cy="359636"/>
            <a:chOff x="0" y="0"/>
            <a:chExt cx="137157" cy="137157"/>
          </a:xfrm>
        </p:grpSpPr>
        <p:sp>
          <p:nvSpPr>
            <p:cNvPr name="Freeform 32" id="3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33" id="3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34" id="34"/>
          <p:cNvGrpSpPr/>
          <p:nvPr/>
        </p:nvGrpSpPr>
        <p:grpSpPr>
          <a:xfrm rot="0">
            <a:off x="16245389" y="715198"/>
            <a:ext cx="359636" cy="359636"/>
            <a:chOff x="0" y="0"/>
            <a:chExt cx="137157" cy="137157"/>
          </a:xfrm>
        </p:grpSpPr>
        <p:sp>
          <p:nvSpPr>
            <p:cNvPr name="Freeform 35" id="3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36" id="3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37" id="37"/>
          <p:cNvGrpSpPr/>
          <p:nvPr/>
        </p:nvGrpSpPr>
        <p:grpSpPr>
          <a:xfrm rot="0">
            <a:off x="17230935" y="380524"/>
            <a:ext cx="359636" cy="359636"/>
            <a:chOff x="0" y="0"/>
            <a:chExt cx="137157" cy="137157"/>
          </a:xfrm>
        </p:grpSpPr>
        <p:sp>
          <p:nvSpPr>
            <p:cNvPr name="Freeform 38" id="3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39" id="3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40" id="40"/>
          <p:cNvSpPr/>
          <p:nvPr/>
        </p:nvSpPr>
        <p:spPr>
          <a:xfrm flipH="false" flipV="false" rot="0">
            <a:off x="16123174" y="8450959"/>
            <a:ext cx="1682975" cy="1292172"/>
          </a:xfrm>
          <a:custGeom>
            <a:avLst/>
            <a:gdLst/>
            <a:ahLst/>
            <a:cxnLst/>
            <a:rect r="r" b="b" t="t" l="l"/>
            <a:pathLst>
              <a:path h="1292172" w="1682975">
                <a:moveTo>
                  <a:pt x="0" y="0"/>
                </a:moveTo>
                <a:lnTo>
                  <a:pt x="1682975" y="0"/>
                </a:lnTo>
                <a:lnTo>
                  <a:pt x="1682975" y="1292172"/>
                </a:lnTo>
                <a:lnTo>
                  <a:pt x="0" y="1292172"/>
                </a:lnTo>
                <a:lnTo>
                  <a:pt x="0" y="0"/>
                </a:lnTo>
                <a:close/>
              </a:path>
            </a:pathLst>
          </a:custGeom>
          <a:blipFill>
            <a:blip r:embed="rId5"/>
            <a:stretch>
              <a:fillRect l="0" t="0" r="0" b="0"/>
            </a:stretch>
          </a:blipFill>
        </p:spPr>
      </p:sp>
      <p:sp>
        <p:nvSpPr>
          <p:cNvPr name="TextBox 41" id="41"/>
          <p:cNvSpPr txBox="true"/>
          <p:nvPr/>
        </p:nvSpPr>
        <p:spPr>
          <a:xfrm rot="0">
            <a:off x="3980972" y="8547037"/>
            <a:ext cx="10326056" cy="615032"/>
          </a:xfrm>
          <a:prstGeom prst="rect">
            <a:avLst/>
          </a:prstGeom>
        </p:spPr>
        <p:txBody>
          <a:bodyPr anchor="t" rtlCol="false" tIns="0" lIns="0" bIns="0" rIns="0">
            <a:spAutoFit/>
          </a:bodyPr>
          <a:lstStyle/>
          <a:p>
            <a:pPr algn="ctr">
              <a:lnSpc>
                <a:spcPts val="4607"/>
              </a:lnSpc>
            </a:pPr>
            <a:r>
              <a:rPr lang="en-US" sz="4749">
                <a:solidFill>
                  <a:srgbClr val="2372D2"/>
                </a:solidFill>
                <a:latin typeface="Proxima Nova 2"/>
                <a:ea typeface="Proxima Nova 2"/>
                <a:cs typeface="Proxima Nova 2"/>
                <a:sym typeface="Proxima Nova 2"/>
              </a:rPr>
              <a:t> Dexi Ville - det bokstavliga äventyret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10863002" y="2427953"/>
            <a:ext cx="5608074" cy="5608074"/>
          </a:xfrm>
          <a:custGeom>
            <a:avLst/>
            <a:gdLst/>
            <a:ahLst/>
            <a:cxnLst/>
            <a:rect r="r" b="b" t="t" l="l"/>
            <a:pathLst>
              <a:path h="5608074" w="5608074">
                <a:moveTo>
                  <a:pt x="0" y="0"/>
                </a:moveTo>
                <a:lnTo>
                  <a:pt x="5608075" y="0"/>
                </a:lnTo>
                <a:lnTo>
                  <a:pt x="5608075" y="5608074"/>
                </a:lnTo>
                <a:lnTo>
                  <a:pt x="0" y="5608074"/>
                </a:lnTo>
                <a:lnTo>
                  <a:pt x="0" y="0"/>
                </a:lnTo>
                <a:close/>
              </a:path>
            </a:pathLst>
          </a:custGeom>
          <a:blipFill>
            <a:blip r:embed="rId2"/>
            <a:stretch>
              <a:fillRect l="0" t="0" r="0" b="0"/>
            </a:stretch>
          </a:blipFill>
        </p:spPr>
      </p:sp>
      <p:sp>
        <p:nvSpPr>
          <p:cNvPr name="TextBox 21" id="21"/>
          <p:cNvSpPr txBox="true"/>
          <p:nvPr/>
        </p:nvSpPr>
        <p:spPr>
          <a:xfrm rot="0">
            <a:off x="1816923" y="2370803"/>
            <a:ext cx="7970589" cy="5567794"/>
          </a:xfrm>
          <a:prstGeom prst="rect">
            <a:avLst/>
          </a:prstGeom>
        </p:spPr>
        <p:txBody>
          <a:bodyPr anchor="t" rtlCol="false" tIns="0" lIns="0" bIns="0" rIns="0">
            <a:spAutoFit/>
          </a:bodyPr>
          <a:lstStyle/>
          <a:p>
            <a:pPr algn="l">
              <a:lnSpc>
                <a:spcPts val="3947"/>
              </a:lnSpc>
              <a:spcBef>
                <a:spcPct val="0"/>
              </a:spcBef>
            </a:pPr>
            <a:r>
              <a:rPr lang="en-US" sz="2819">
                <a:solidFill>
                  <a:srgbClr val="000000"/>
                </a:solidFill>
                <a:latin typeface="Proxima Nova 3"/>
                <a:ea typeface="Proxima Nova 3"/>
                <a:cs typeface="Proxima Nova 3"/>
                <a:sym typeface="Proxima Nova 3"/>
              </a:rPr>
              <a:t>Bra att ha</a:t>
            </a:r>
            <a:r>
              <a:rPr lang="en-US" sz="2819">
                <a:solidFill>
                  <a:srgbClr val="000000"/>
                </a:solidFill>
                <a:latin typeface="Proxima Nova 3"/>
                <a:ea typeface="Proxima Nova 3"/>
                <a:cs typeface="Proxima Nova 3"/>
                <a:sym typeface="Proxima Nova 3"/>
              </a:rPr>
              <a:t> med sig infö</a:t>
            </a:r>
            <a:r>
              <a:rPr lang="en-US" b="true" sz="2819">
                <a:solidFill>
                  <a:srgbClr val="000000"/>
                </a:solidFill>
                <a:latin typeface="Proxima Nova 3"/>
                <a:ea typeface="Proxima Nova 3"/>
                <a:cs typeface="Proxima Nova 3"/>
                <a:sym typeface="Proxima Nova 3"/>
              </a:rPr>
              <a:t>r uppstart:  </a:t>
            </a:r>
          </a:p>
          <a:p>
            <a:pPr algn="l">
              <a:lnSpc>
                <a:spcPts val="3947"/>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Om hela arbetslaget eller personalgruppen ska arbeta med Dexi Ville kan det vara en god idé att alla pedagoger får prova på spelet innan, så att de känner sig trygga att ta sig an spelandet med sina elever.</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Kom också ihåg att många barn och unga kan spela Minecraft, men inte alla. Det kan därför vara bra att eleverna, första gången de provar, får möjlighet att ”leka” i spelet för att bekanta sig med det på ett kravlöst sätt.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Det finns tips på hur du kan gå tillväga när du introducerar spelet i den övergripande handledningen.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Lycka till!</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9337067" y="2347500"/>
            <a:ext cx="7564124" cy="5592001"/>
          </a:xfrm>
          <a:custGeom>
            <a:avLst/>
            <a:gdLst/>
            <a:ahLst/>
            <a:cxnLst/>
            <a:rect r="r" b="b" t="t" l="l"/>
            <a:pathLst>
              <a:path h="5592001" w="7564124">
                <a:moveTo>
                  <a:pt x="0" y="0"/>
                </a:moveTo>
                <a:lnTo>
                  <a:pt x="7564124" y="0"/>
                </a:lnTo>
                <a:lnTo>
                  <a:pt x="7564124" y="5592000"/>
                </a:lnTo>
                <a:lnTo>
                  <a:pt x="0" y="5592000"/>
                </a:lnTo>
                <a:lnTo>
                  <a:pt x="0" y="0"/>
                </a:lnTo>
                <a:close/>
              </a:path>
            </a:pathLst>
          </a:custGeom>
          <a:blipFill>
            <a:blip r:embed="rId2"/>
            <a:stretch>
              <a:fillRect l="-9943" t="0" r="-13367" b="-10921"/>
            </a:stretch>
          </a:blipFill>
        </p:spPr>
      </p:sp>
      <p:sp>
        <p:nvSpPr>
          <p:cNvPr name="TextBox 21" id="21"/>
          <p:cNvSpPr txBox="true"/>
          <p:nvPr/>
        </p:nvSpPr>
        <p:spPr>
          <a:xfrm rot="0">
            <a:off x="1064288" y="2667159"/>
            <a:ext cx="7970589" cy="5072512"/>
          </a:xfrm>
          <a:prstGeom prst="rect">
            <a:avLst/>
          </a:prstGeom>
        </p:spPr>
        <p:txBody>
          <a:bodyPr anchor="t" rtlCol="false" tIns="0" lIns="0" bIns="0" rIns="0">
            <a:spAutoFit/>
          </a:bodyPr>
          <a:lstStyle/>
          <a:p>
            <a:pPr algn="l">
              <a:lnSpc>
                <a:spcPts val="3947"/>
              </a:lnSpc>
            </a:pPr>
            <a:r>
              <a:rPr lang="en-US" sz="2819">
                <a:solidFill>
                  <a:srgbClr val="000000"/>
                </a:solidFill>
                <a:latin typeface="Proxima Nova 3"/>
                <a:ea typeface="Proxima Nova 3"/>
                <a:cs typeface="Proxima Nova 3"/>
                <a:sym typeface="Proxima Nova 3"/>
              </a:rPr>
              <a:t>Informationsfilm</a:t>
            </a:r>
          </a:p>
          <a:p>
            <a:pPr algn="l">
              <a:lnSpc>
                <a:spcPts val="2827"/>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Vi har tagit fram en </a:t>
            </a:r>
            <a:r>
              <a:rPr lang="en-US" sz="2000">
                <a:solidFill>
                  <a:srgbClr val="000000"/>
                </a:solidFill>
                <a:latin typeface="Proxima Nova 1"/>
                <a:ea typeface="Proxima Nova 1"/>
                <a:cs typeface="Proxima Nova 1"/>
                <a:sym typeface="Proxima Nova 1"/>
              </a:rPr>
              <a:t>spelgenomgångsfilm med korta nyckelbudskap. Den visar spelet ur ett spelarperspektiv och går igenom respektive övning.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Det fins även en trailer till spelet som du hittar </a:t>
            </a:r>
            <a:r>
              <a:rPr lang="en-US" sz="2000" u="sng">
                <a:solidFill>
                  <a:srgbClr val="000000"/>
                </a:solidFill>
                <a:latin typeface="Proxima Nova 1"/>
                <a:ea typeface="Proxima Nova 1"/>
                <a:cs typeface="Proxima Nova 1"/>
                <a:sym typeface="Proxima Nova 1"/>
                <a:hlinkClick r:id="rId3" tooltip="https://www.youtube.com/watch?v=fQ-DPZhhlnE"/>
              </a:rPr>
              <a:t>här</a:t>
            </a:r>
            <a:r>
              <a:rPr lang="en-US" sz="2000">
                <a:solidFill>
                  <a:srgbClr val="000000"/>
                </a:solidFill>
                <a:latin typeface="Proxima Nova 1"/>
                <a:ea typeface="Proxima Nova 1"/>
                <a:cs typeface="Proxima Nova 1"/>
                <a:sym typeface="Proxima Nova 1"/>
              </a:rPr>
              <a:t>. Vi uppmanar er lärare att ni läser berättelsen om Dexi Ville högt för klassen/lärarlaget när filmen rullar.  </a:t>
            </a:r>
          </a:p>
          <a:p>
            <a:pPr algn="l">
              <a:lnSpc>
                <a:spcPts val="2800"/>
              </a:lnSpc>
              <a:spcBef>
                <a:spcPct val="0"/>
              </a:spcBef>
            </a:pPr>
            <a:r>
              <a:rPr lang="en-US" sz="2000">
                <a:solidFill>
                  <a:srgbClr val="000000"/>
                </a:solidFill>
                <a:latin typeface="Proxima Nova 1"/>
                <a:ea typeface="Proxima Nova 1"/>
                <a:cs typeface="Proxima Nova 1"/>
                <a:sym typeface="Proxima Nova 1"/>
              </a:rPr>
              <a:t> </a:t>
            </a:r>
          </a:p>
          <a:p>
            <a:pPr algn="l">
              <a:lnSpc>
                <a:spcPts val="2800"/>
              </a:lnSpc>
              <a:spcBef>
                <a:spcPct val="0"/>
              </a:spcBef>
            </a:pPr>
            <a:r>
              <a:rPr lang="en-US" sz="2000">
                <a:solidFill>
                  <a:srgbClr val="000000"/>
                </a:solidFill>
                <a:latin typeface="Proxima Nova 1"/>
                <a:ea typeface="Proxima Nova 1"/>
                <a:cs typeface="Proxima Nova 1"/>
                <a:sym typeface="Proxima Nova 1"/>
              </a:rPr>
              <a:t> </a:t>
            </a:r>
          </a:p>
          <a:p>
            <a:pPr algn="l">
              <a:lnSpc>
                <a:spcPts val="2800"/>
              </a:lnSpc>
              <a:spcBef>
                <a:spcPct val="0"/>
              </a:spcBef>
            </a:pPr>
            <a:r>
              <a:rPr lang="en-US" sz="2000">
                <a:solidFill>
                  <a:srgbClr val="000000"/>
                </a:solidFill>
                <a:latin typeface="Proxima Nova 1"/>
                <a:ea typeface="Proxima Nova 1"/>
                <a:cs typeface="Proxima Nova 1"/>
                <a:sym typeface="Proxima Nova 1"/>
              </a:rPr>
              <a:t>Spelgenomgång (på engelska) </a:t>
            </a:r>
          </a:p>
          <a:p>
            <a:pPr algn="l">
              <a:lnSpc>
                <a:spcPts val="2800"/>
              </a:lnSpc>
              <a:spcBef>
                <a:spcPct val="0"/>
              </a:spcBef>
            </a:pPr>
            <a:r>
              <a:rPr lang="en-US" sz="2000">
                <a:solidFill>
                  <a:srgbClr val="000000"/>
                </a:solidFill>
                <a:latin typeface="Proxima Nova 1"/>
                <a:ea typeface="Proxima Nova 1"/>
                <a:cs typeface="Proxima Nova 1"/>
                <a:sym typeface="Proxima Nova 1"/>
              </a:rPr>
              <a:t>https://youtu.be/n9iyDyTl_Og</a:t>
            </a:r>
          </a:p>
          <a:p>
            <a:pPr algn="l">
              <a:lnSpc>
                <a:spcPts val="2800"/>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028700" y="764964"/>
            <a:ext cx="11642937" cy="8886427"/>
          </a:xfrm>
          <a:prstGeom prst="rect">
            <a:avLst/>
          </a:prstGeom>
        </p:spPr>
        <p:txBody>
          <a:bodyPr anchor="t" rtlCol="false" tIns="0" lIns="0" bIns="0" rIns="0">
            <a:spAutoFit/>
          </a:bodyPr>
          <a:lstStyle/>
          <a:p>
            <a:pPr algn="l">
              <a:lnSpc>
                <a:spcPts val="3499"/>
              </a:lnSpc>
              <a:spcBef>
                <a:spcPct val="0"/>
              </a:spcBef>
            </a:pPr>
            <a:r>
              <a:rPr lang="en-US" sz="2499">
                <a:solidFill>
                  <a:srgbClr val="000000"/>
                </a:solidFill>
                <a:latin typeface="Proxima Nova 3"/>
                <a:ea typeface="Proxima Nova 3"/>
                <a:cs typeface="Proxima Nova 3"/>
                <a:sym typeface="Proxima Nova 3"/>
              </a:rPr>
              <a:t>D</a:t>
            </a:r>
            <a:r>
              <a:rPr lang="en-US" sz="2499">
                <a:solidFill>
                  <a:srgbClr val="000000"/>
                </a:solidFill>
                <a:latin typeface="Proxima Nova 3"/>
                <a:ea typeface="Proxima Nova 3"/>
                <a:cs typeface="Proxima Nova 3"/>
                <a:sym typeface="Proxima Nova 3"/>
              </a:rPr>
              <a:t>exi Ville – </a:t>
            </a:r>
            <a:r>
              <a:rPr lang="en-US" b="true" sz="2499">
                <a:solidFill>
                  <a:srgbClr val="000000"/>
                </a:solidFill>
                <a:latin typeface="Proxima Nova 3"/>
                <a:ea typeface="Proxima Nova 3"/>
                <a:cs typeface="Proxima Nova 3"/>
                <a:sym typeface="Proxima Nova 3"/>
              </a:rPr>
              <a:t>Det Bokstavliga Äventyret</a:t>
            </a:r>
          </a:p>
          <a:p>
            <a:pPr algn="l">
              <a:lnSpc>
                <a:spcPts val="2800"/>
              </a:lnSpc>
              <a:spcBef>
                <a:spcPct val="0"/>
              </a:spcBef>
            </a:pPr>
            <a:r>
              <a:rPr lang="en-US" b="true" sz="2000">
                <a:solidFill>
                  <a:srgbClr val="000000"/>
                </a:solidFill>
                <a:latin typeface="Proxima Nova 3"/>
                <a:ea typeface="Proxima Nova 3"/>
                <a:cs typeface="Proxima Nova 3"/>
                <a:sym typeface="Proxima Nova 3"/>
              </a:rPr>
              <a:t> </a:t>
            </a:r>
          </a:p>
          <a:p>
            <a:pPr algn="l">
              <a:lnSpc>
                <a:spcPts val="2800"/>
              </a:lnSpc>
              <a:spcBef>
                <a:spcPct val="0"/>
              </a:spcBef>
            </a:pPr>
            <a:r>
              <a:rPr lang="en-US" b="true" sz="2000">
                <a:solidFill>
                  <a:srgbClr val="000000"/>
                </a:solidFill>
                <a:latin typeface="Proxima Nova 3"/>
                <a:ea typeface="Proxima Nova 3"/>
                <a:cs typeface="Proxima Nova 3"/>
                <a:sym typeface="Proxima Nova 3"/>
              </a:rPr>
              <a:t>Introduktion: </a:t>
            </a:r>
          </a:p>
          <a:p>
            <a:pPr algn="l">
              <a:lnSpc>
                <a:spcPts val="2800"/>
              </a:lnSpc>
              <a:spcBef>
                <a:spcPct val="0"/>
              </a:spcBef>
            </a:pPr>
            <a:r>
              <a:rPr lang="en-US" sz="2000">
                <a:solidFill>
                  <a:srgbClr val="000000"/>
                </a:solidFill>
                <a:latin typeface="Proxima Nova 1"/>
                <a:ea typeface="Proxima Nova 1"/>
                <a:cs typeface="Proxima Nova 1"/>
                <a:sym typeface="Proxima Nova 1"/>
              </a:rPr>
              <a:t>Det sägs att tiden står stilla i Dexi Ville – men det är inte sant. Här händer alltid något! Mitt bland röda hus, skuggiga björkar och slingrande skogsstigar ligger en by där äventyret bor bakom varje hörn. Det är en plats där fantasin får springa fritt, där berättelser växer mellan träden och där alla, precis alla, får vara med.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När du kommer till byn möts du av Dexi, en glad liten igelkott som hälsar dig välkommen med ett stort leende och säger: "Hej, välkommen till vår by!"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Bredvid Dexi ligger Den Oändliga Boken – en bok som inte har några sista sidor än. Den fylls varje gång du hjälper någon av vännerna i byn. För att hitta äventyren visar Dexi dig en karta, där du ser alla de magiska platserna: teatern, ån, ladan, gruvan, runstenen och marknaden.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Mitt i byns hjärta står en </a:t>
            </a:r>
            <a:r>
              <a:rPr lang="en-US" sz="2000" u="none">
                <a:solidFill>
                  <a:srgbClr val="000000"/>
                </a:solidFill>
                <a:latin typeface="Proxima Nova 1"/>
                <a:ea typeface="Proxima Nova 1"/>
                <a:cs typeface="Proxima Nova 1"/>
                <a:sym typeface="Proxima Nova 1"/>
              </a:rPr>
              <a:t>h</a:t>
            </a:r>
            <a:r>
              <a:rPr lang="en-US" sz="2000">
                <a:solidFill>
                  <a:srgbClr val="000000"/>
                </a:solidFill>
                <a:latin typeface="Proxima Nova 1"/>
                <a:ea typeface="Proxima Nova 1"/>
                <a:cs typeface="Proxima Nova 1"/>
                <a:sym typeface="Proxima Nova 1"/>
              </a:rPr>
              <a:t>ög midsommarstång som alltid är pyntad – året runt! Där brukar byns invånare samlas för att leka, prata och ibland bara titta upp på himlen och tänka ut nya sagor.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I Dexi Ville bor vänner som alla har något de är bra på – och något de kämpar lite extra med. Du får hjälpa dem med kluriga läs- och räkneuppdrag, och varje gång du lyckas, växer Den Oändliga Boken. Ju fler sidor du samlar, des</a:t>
            </a:r>
            <a:r>
              <a:rPr lang="en-US" sz="2000" u="none">
                <a:solidFill>
                  <a:srgbClr val="000000"/>
                </a:solidFill>
                <a:latin typeface="Proxima Nova 1"/>
                <a:ea typeface="Proxima Nova 1"/>
                <a:cs typeface="Proxima Nova 1"/>
                <a:sym typeface="Proxima Nova 1"/>
              </a:rPr>
              <a:t>t</a:t>
            </a:r>
            <a:r>
              <a:rPr lang="en-US" sz="2000">
                <a:solidFill>
                  <a:srgbClr val="000000"/>
                </a:solidFill>
                <a:latin typeface="Proxima Nova 1"/>
                <a:ea typeface="Proxima Nova 1"/>
                <a:cs typeface="Proxima Nova 1"/>
                <a:sym typeface="Proxima Nova 1"/>
              </a:rPr>
              <a:t>o fler berä</a:t>
            </a:r>
            <a:r>
              <a:rPr lang="en-US" sz="2000" u="none">
                <a:solidFill>
                  <a:srgbClr val="000000"/>
                </a:solidFill>
                <a:latin typeface="Proxima Nova 1"/>
                <a:ea typeface="Proxima Nova 1"/>
                <a:cs typeface="Proxima Nova 1"/>
                <a:sym typeface="Proxima Nova 1"/>
              </a:rPr>
              <a:t>t</a:t>
            </a:r>
            <a:r>
              <a:rPr lang="en-US" sz="2000">
                <a:solidFill>
                  <a:srgbClr val="000000"/>
                </a:solidFill>
                <a:latin typeface="Proxima Nova 1"/>
                <a:ea typeface="Proxima Nova 1"/>
                <a:cs typeface="Proxima Nova 1"/>
                <a:sym typeface="Proxima Nova 1"/>
              </a:rPr>
              <a:t>tel</a:t>
            </a:r>
            <a:r>
              <a:rPr lang="en-US" sz="2000" u="none">
                <a:solidFill>
                  <a:srgbClr val="000000"/>
                </a:solidFill>
                <a:latin typeface="Proxima Nova 1"/>
                <a:ea typeface="Proxima Nova 1"/>
                <a:cs typeface="Proxima Nova 1"/>
                <a:sym typeface="Proxima Nova 1"/>
              </a:rPr>
              <a:t>s</a:t>
            </a:r>
            <a:r>
              <a:rPr lang="en-US" sz="2000">
                <a:solidFill>
                  <a:srgbClr val="000000"/>
                </a:solidFill>
                <a:latin typeface="Proxima Nova 1"/>
                <a:ea typeface="Proxima Nova 1"/>
                <a:cs typeface="Proxima Nova 1"/>
                <a:sym typeface="Proxima Nova 1"/>
              </a:rPr>
              <a:t>er blir de</a:t>
            </a:r>
            <a:r>
              <a:rPr lang="en-US" sz="2000" u="none">
                <a:solidFill>
                  <a:srgbClr val="000000"/>
                </a:solidFill>
                <a:latin typeface="Proxima Nova 1"/>
                <a:ea typeface="Proxima Nova 1"/>
                <a:cs typeface="Proxima Nova 1"/>
                <a:sym typeface="Proxima Nova 1"/>
              </a:rPr>
              <a:t>t.</a:t>
            </a:r>
            <a:r>
              <a:rPr lang="en-US" sz="2000">
                <a:solidFill>
                  <a:srgbClr val="000000"/>
                </a:solidFill>
                <a:latin typeface="Proxima Nova 1"/>
                <a:ea typeface="Proxima Nova 1"/>
                <a:cs typeface="Proxima Nova 1"/>
                <a:sym typeface="Proxima Nova 1"/>
              </a:rPr>
              <a:t> </a:t>
            </a:r>
          </a:p>
          <a:p>
            <a:pPr algn="l">
              <a:lnSpc>
                <a:spcPts val="2800"/>
              </a:lnSpc>
              <a:spcBef>
                <a:spcPct val="0"/>
              </a:spcBef>
            </a:pPr>
          </a:p>
          <a:p>
            <a:pPr algn="l">
              <a:lnSpc>
                <a:spcPts val="2800"/>
              </a:lnSpc>
              <a:spcBef>
                <a:spcPct val="0"/>
              </a:spcBef>
            </a:pPr>
            <a:r>
              <a:rPr lang="en-US" sz="2000">
                <a:solidFill>
                  <a:srgbClr val="000000"/>
                </a:solidFill>
                <a:latin typeface="Proxima Nova 1"/>
                <a:ea typeface="Proxima Nova 1"/>
                <a:cs typeface="Proxima Nova 1"/>
                <a:sym typeface="Proxima Nova 1"/>
              </a:rPr>
              <a:t>Vill du följa m</a:t>
            </a:r>
            <a:r>
              <a:rPr lang="en-US" sz="2000" u="none">
                <a:solidFill>
                  <a:srgbClr val="000000"/>
                </a:solidFill>
                <a:latin typeface="Proxima Nova 1"/>
                <a:ea typeface="Proxima Nova 1"/>
                <a:cs typeface="Proxima Nova 1"/>
                <a:sym typeface="Proxima Nova 1"/>
              </a:rPr>
              <a:t>e</a:t>
            </a:r>
            <a:r>
              <a:rPr lang="en-US" sz="2000">
                <a:solidFill>
                  <a:srgbClr val="000000"/>
                </a:solidFill>
                <a:latin typeface="Proxima Nova 1"/>
                <a:ea typeface="Proxima Nova 1"/>
                <a:cs typeface="Proxima Nova 1"/>
                <a:sym typeface="Proxima Nova 1"/>
              </a:rPr>
              <a:t>d Dexi och alla vä</a:t>
            </a:r>
            <a:r>
              <a:rPr lang="en-US" sz="2000" u="none">
                <a:solidFill>
                  <a:srgbClr val="000000"/>
                </a:solidFill>
                <a:latin typeface="Proxima Nova 1"/>
                <a:ea typeface="Proxima Nova 1"/>
                <a:cs typeface="Proxima Nova 1"/>
                <a:sym typeface="Proxima Nova 1"/>
              </a:rPr>
              <a:t>n</a:t>
            </a:r>
            <a:r>
              <a:rPr lang="en-US" sz="2000">
                <a:solidFill>
                  <a:srgbClr val="000000"/>
                </a:solidFill>
                <a:latin typeface="Proxima Nova 1"/>
                <a:ea typeface="Proxima Nova 1"/>
                <a:cs typeface="Proxima Nova 1"/>
                <a:sym typeface="Proxima Nova 1"/>
              </a:rPr>
              <a:t>ner på äventyr? </a:t>
            </a:r>
          </a:p>
          <a:p>
            <a:pPr algn="l">
              <a:lnSpc>
                <a:spcPts val="2800"/>
              </a:lnSpc>
              <a:spcBef>
                <a:spcPct val="0"/>
              </a:spcBef>
            </a:pPr>
            <a:r>
              <a:rPr lang="en-US" sz="2000">
                <a:solidFill>
                  <a:srgbClr val="000000"/>
                </a:solidFill>
                <a:latin typeface="Proxima Nova 1"/>
                <a:ea typeface="Proxima Nova 1"/>
                <a:cs typeface="Proxima Nova 1"/>
                <a:sym typeface="Proxima Nova 1"/>
              </a:rPr>
              <a:t> </a:t>
            </a:r>
            <a:r>
              <a:rPr lang="en-US" sz="2000" u="none">
                <a:solidFill>
                  <a:srgbClr val="000000"/>
                </a:solidFill>
                <a:latin typeface="Proxima Nova 1"/>
                <a:ea typeface="Proxima Nova 1"/>
                <a:cs typeface="Proxima Nova 1"/>
                <a:sym typeface="Proxima Nova 1"/>
              </a:rPr>
              <a:t>D</a:t>
            </a:r>
            <a:r>
              <a:rPr lang="en-US" sz="2000">
                <a:solidFill>
                  <a:srgbClr val="000000"/>
                </a:solidFill>
                <a:latin typeface="Proxima Nova 1"/>
                <a:ea typeface="Proxima Nova 1"/>
                <a:cs typeface="Proxima Nova 1"/>
                <a:sym typeface="Proxima Nova 1"/>
              </a:rPr>
              <a:t>u be</a:t>
            </a:r>
            <a:r>
              <a:rPr lang="en-US" sz="2000" u="none">
                <a:solidFill>
                  <a:srgbClr val="000000"/>
                </a:solidFill>
                <a:latin typeface="Proxima Nova 1"/>
                <a:ea typeface="Proxima Nova 1"/>
                <a:cs typeface="Proxima Nova 1"/>
                <a:sym typeface="Proxima Nova 1"/>
              </a:rPr>
              <a:t>h</a:t>
            </a:r>
            <a:r>
              <a:rPr lang="en-US" sz="2000">
                <a:solidFill>
                  <a:srgbClr val="000000"/>
                </a:solidFill>
                <a:latin typeface="Proxima Nova 1"/>
                <a:ea typeface="Proxima Nova 1"/>
                <a:cs typeface="Proxima Nova 1"/>
                <a:sym typeface="Proxima Nova 1"/>
              </a:rPr>
              <a:t>övs</a:t>
            </a:r>
            <a:r>
              <a:rPr lang="en-US" sz="2000" u="none">
                <a:solidFill>
                  <a:srgbClr val="000000"/>
                </a:solidFill>
                <a:latin typeface="Proxima Nova 1"/>
                <a:ea typeface="Proxima Nova 1"/>
                <a:cs typeface="Proxima Nova 1"/>
                <a:sym typeface="Proxima Nova 1"/>
              </a:rPr>
              <a:t> </a:t>
            </a:r>
            <a:r>
              <a:rPr lang="en-US" sz="2000">
                <a:solidFill>
                  <a:srgbClr val="000000"/>
                </a:solidFill>
                <a:latin typeface="Proxima Nova 1"/>
                <a:ea typeface="Proxima Nova 1"/>
                <a:cs typeface="Proxima Nova 1"/>
                <a:sym typeface="Proxima Nova 1"/>
              </a:rPr>
              <a:t>– och allt börjar nu </a:t>
            </a:r>
          </a:p>
          <a:p>
            <a:pPr algn="l">
              <a:lnSpc>
                <a:spcPts val="2800"/>
              </a:lnSpc>
              <a:spcBef>
                <a:spcPct val="0"/>
              </a:spcBef>
            </a:pPr>
          </a:p>
        </p:txBody>
      </p:sp>
      <p:sp>
        <p:nvSpPr>
          <p:cNvPr name="Freeform 21" id="21"/>
          <p:cNvSpPr/>
          <p:nvPr/>
        </p:nvSpPr>
        <p:spPr>
          <a:xfrm flipH="false" flipV="false" rot="0">
            <a:off x="13695523" y="3252891"/>
            <a:ext cx="3563777" cy="4598421"/>
          </a:xfrm>
          <a:custGeom>
            <a:avLst/>
            <a:gdLst/>
            <a:ahLst/>
            <a:cxnLst/>
            <a:rect r="r" b="b" t="t" l="l"/>
            <a:pathLst>
              <a:path h="4598421" w="3563777">
                <a:moveTo>
                  <a:pt x="0" y="0"/>
                </a:moveTo>
                <a:lnTo>
                  <a:pt x="3563777" y="0"/>
                </a:lnTo>
                <a:lnTo>
                  <a:pt x="3563777" y="4598422"/>
                </a:lnTo>
                <a:lnTo>
                  <a:pt x="0" y="4598422"/>
                </a:lnTo>
                <a:lnTo>
                  <a:pt x="0" y="0"/>
                </a:lnTo>
                <a:close/>
              </a:path>
            </a:pathLst>
          </a:custGeom>
          <a:blipFill>
            <a:blip r:embed="rId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Freeform 20" id="20"/>
          <p:cNvSpPr/>
          <p:nvPr/>
        </p:nvSpPr>
        <p:spPr>
          <a:xfrm flipH="false" flipV="false" rot="0">
            <a:off x="3321491" y="4223203"/>
            <a:ext cx="12092006" cy="5610958"/>
          </a:xfrm>
          <a:custGeom>
            <a:avLst/>
            <a:gdLst/>
            <a:ahLst/>
            <a:cxnLst/>
            <a:rect r="r" b="b" t="t" l="l"/>
            <a:pathLst>
              <a:path h="5610958" w="12092006">
                <a:moveTo>
                  <a:pt x="0" y="0"/>
                </a:moveTo>
                <a:lnTo>
                  <a:pt x="12092006" y="0"/>
                </a:lnTo>
                <a:lnTo>
                  <a:pt x="12092006" y="5610959"/>
                </a:lnTo>
                <a:lnTo>
                  <a:pt x="0" y="5610959"/>
                </a:lnTo>
                <a:lnTo>
                  <a:pt x="0" y="0"/>
                </a:lnTo>
                <a:close/>
              </a:path>
            </a:pathLst>
          </a:custGeom>
          <a:blipFill>
            <a:blip r:embed="rId2"/>
            <a:stretch>
              <a:fillRect l="0" t="0" r="0" b="0"/>
            </a:stretch>
          </a:blipFill>
        </p:spPr>
      </p:sp>
      <p:sp>
        <p:nvSpPr>
          <p:cNvPr name="TextBox 21" id="21"/>
          <p:cNvSpPr txBox="true"/>
          <p:nvPr/>
        </p:nvSpPr>
        <p:spPr>
          <a:xfrm rot="0">
            <a:off x="2874503" y="3389208"/>
            <a:ext cx="12538994" cy="833995"/>
          </a:xfrm>
          <a:prstGeom prst="rect">
            <a:avLst/>
          </a:prstGeom>
        </p:spPr>
        <p:txBody>
          <a:bodyPr anchor="t" rtlCol="false" tIns="0" lIns="0" bIns="0" rIns="0">
            <a:spAutoFit/>
          </a:bodyPr>
          <a:lstStyle/>
          <a:p>
            <a:pPr algn="ctr">
              <a:lnSpc>
                <a:spcPts val="3381"/>
              </a:lnSpc>
              <a:spcBef>
                <a:spcPct val="0"/>
              </a:spcBef>
            </a:pPr>
            <a:r>
              <a:rPr lang="en-US" sz="2415">
                <a:solidFill>
                  <a:srgbClr val="000000"/>
                </a:solidFill>
                <a:latin typeface="Proxima Nova 1"/>
                <a:ea typeface="Proxima Nova 1"/>
                <a:cs typeface="Proxima Nova 1"/>
                <a:sym typeface="Proxima Nova 1"/>
              </a:rPr>
              <a:t>Är du redo för ditt bokstavliga äventyr? ​</a:t>
            </a:r>
          </a:p>
          <a:p>
            <a:pPr algn="ctr">
              <a:lnSpc>
                <a:spcPts val="3381"/>
              </a:lnSpc>
              <a:spcBef>
                <a:spcPct val="0"/>
              </a:spcBef>
            </a:pPr>
            <a:r>
              <a:rPr lang="en-US" sz="2415">
                <a:solidFill>
                  <a:srgbClr val="000000"/>
                </a:solidFill>
                <a:latin typeface="Proxima Nova 1"/>
                <a:ea typeface="Proxima Nova 1"/>
                <a:cs typeface="Proxima Nova 1"/>
                <a:sym typeface="Proxima Nova 1"/>
              </a:rPr>
              <a:t>Hjälp Dexi och de vilda vännerna med deras uppdrag och samla sidor till den oändliga boken!</a:t>
            </a:r>
          </a:p>
        </p:txBody>
      </p:sp>
      <p:sp>
        <p:nvSpPr>
          <p:cNvPr name="TextBox 22" id="22"/>
          <p:cNvSpPr txBox="true"/>
          <p:nvPr/>
        </p:nvSpPr>
        <p:spPr>
          <a:xfrm rot="0">
            <a:off x="2874503" y="1937800"/>
            <a:ext cx="12538994" cy="918883"/>
          </a:xfrm>
          <a:prstGeom prst="rect">
            <a:avLst/>
          </a:prstGeom>
        </p:spPr>
        <p:txBody>
          <a:bodyPr anchor="t" rtlCol="false" tIns="0" lIns="0" bIns="0" rIns="0">
            <a:spAutoFit/>
          </a:bodyPr>
          <a:lstStyle/>
          <a:p>
            <a:pPr algn="ctr">
              <a:lnSpc>
                <a:spcPts val="7629"/>
              </a:lnSpc>
            </a:pPr>
            <a:r>
              <a:rPr lang="en-US" sz="5449">
                <a:solidFill>
                  <a:srgbClr val="000000"/>
                </a:solidFill>
                <a:latin typeface="Proxima Nova 2"/>
                <a:ea typeface="Proxima Nova 2"/>
                <a:cs typeface="Proxima Nova 2"/>
                <a:sym typeface="Proxima Nova 2"/>
              </a:rPr>
              <a:t>De vilda vännerna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sp>
        <p:nvSpPr>
          <p:cNvPr name="TextBox 20" id="20"/>
          <p:cNvSpPr txBox="true"/>
          <p:nvPr/>
        </p:nvSpPr>
        <p:spPr>
          <a:xfrm rot="0">
            <a:off x="1028700" y="2946825"/>
            <a:ext cx="11642937" cy="5162929"/>
          </a:xfrm>
          <a:prstGeom prst="rect">
            <a:avLst/>
          </a:prstGeom>
        </p:spPr>
        <p:txBody>
          <a:bodyPr anchor="t" rtlCol="false" tIns="0" lIns="0" bIns="0" rIns="0">
            <a:spAutoFit/>
          </a:bodyPr>
          <a:lstStyle/>
          <a:p>
            <a:pPr algn="l">
              <a:lnSpc>
                <a:spcPts val="3499"/>
              </a:lnSpc>
              <a:spcBef>
                <a:spcPct val="0"/>
              </a:spcBef>
            </a:pPr>
            <a:r>
              <a:rPr lang="en-US" sz="2499">
                <a:solidFill>
                  <a:srgbClr val="000000"/>
                </a:solidFill>
                <a:latin typeface="Proxima Nova 3"/>
                <a:ea typeface="Proxima Nova 3"/>
                <a:cs typeface="Proxima Nova 3"/>
                <a:sym typeface="Proxima Nova 3"/>
              </a:rPr>
              <a:t>Igelkotten </a:t>
            </a:r>
            <a:r>
              <a:rPr lang="en-US" sz="2499">
                <a:solidFill>
                  <a:srgbClr val="000000"/>
                </a:solidFill>
                <a:latin typeface="Proxima Nova 3"/>
                <a:ea typeface="Proxima Nova 3"/>
                <a:cs typeface="Proxima Nova 3"/>
                <a:sym typeface="Proxima Nova 3"/>
              </a:rPr>
              <a:t>DEXI  </a:t>
            </a:r>
          </a:p>
          <a:p>
            <a:pPr algn="l">
              <a:lnSpc>
                <a:spcPts val="3499"/>
              </a:lnSpc>
              <a:spcBef>
                <a:spcPct val="0"/>
              </a:spcBef>
            </a:pPr>
          </a:p>
          <a:p>
            <a:pPr algn="l">
              <a:lnSpc>
                <a:spcPts val="3499"/>
              </a:lnSpc>
              <a:spcBef>
                <a:spcPct val="0"/>
              </a:spcBef>
            </a:pPr>
            <a:r>
              <a:rPr lang="en-US" sz="2499">
                <a:solidFill>
                  <a:srgbClr val="000000"/>
                </a:solidFill>
                <a:latin typeface="Proxima Nova 1"/>
                <a:ea typeface="Proxima Nova 1"/>
                <a:cs typeface="Proxima Nova 1"/>
                <a:sym typeface="Proxima Nova 1"/>
              </a:rPr>
              <a:t>Dexi har trots sitt utseende sällan taggarna utåt. Dexi är öppen, peppig och pratglad och håller ihop gemenskapen i byn. Dexi är spelets huvudkaraktär och äventyrarens </a:t>
            </a:r>
            <a:r>
              <a:rPr lang="en-US" sz="2499" u="none">
                <a:solidFill>
                  <a:srgbClr val="000000"/>
                </a:solidFill>
                <a:latin typeface="Proxima Nova 1"/>
                <a:ea typeface="Proxima Nova 1"/>
                <a:cs typeface="Proxima Nova 1"/>
                <a:sym typeface="Proxima Nova 1"/>
              </a:rPr>
              <a:t>h</a:t>
            </a:r>
            <a:r>
              <a:rPr lang="en-US" sz="2499">
                <a:solidFill>
                  <a:srgbClr val="000000"/>
                </a:solidFill>
                <a:latin typeface="Proxima Nova 1"/>
                <a:ea typeface="Proxima Nova 1"/>
                <a:cs typeface="Proxima Nova 1"/>
                <a:sym typeface="Proxima Nova 1"/>
              </a:rPr>
              <a:t>ögra hand. </a:t>
            </a:r>
          </a:p>
          <a:p>
            <a:pPr algn="l">
              <a:lnSpc>
                <a:spcPts val="3499"/>
              </a:lnSpc>
              <a:spcBef>
                <a:spcPct val="0"/>
              </a:spcBef>
            </a:pPr>
            <a:r>
              <a:rPr lang="en-US" sz="2499">
                <a:solidFill>
                  <a:srgbClr val="000000"/>
                </a:solidFill>
                <a:latin typeface="Proxima Nova 1"/>
                <a:ea typeface="Proxima Nova 1"/>
                <a:cs typeface="Proxima Nova 1"/>
                <a:sym typeface="Proxima Nova 1"/>
              </a:rPr>
              <a:t>  </a:t>
            </a: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Bra på att vara glad </a:t>
            </a:r>
          </a:p>
          <a:p>
            <a:pPr algn="l">
              <a:lnSpc>
                <a:spcPts val="3499"/>
              </a:lnSpc>
              <a:spcBef>
                <a:spcPct val="0"/>
              </a:spcBef>
            </a:pPr>
            <a:r>
              <a:rPr lang="en-US" sz="2499">
                <a:solidFill>
                  <a:srgbClr val="000000"/>
                </a:solidFill>
                <a:latin typeface="Proxima Nova 1"/>
                <a:ea typeface="Proxima Nova 1"/>
                <a:cs typeface="Proxima Nova 1"/>
                <a:sym typeface="Proxima Nova 1"/>
              </a:rPr>
              <a:t> </a:t>
            </a: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Gillar att läsa </a:t>
            </a:r>
          </a:p>
          <a:p>
            <a:pPr algn="l">
              <a:lnSpc>
                <a:spcPts val="3499"/>
              </a:lnSpc>
              <a:spcBef>
                <a:spcPct val="0"/>
              </a:spcBef>
            </a:pPr>
            <a:r>
              <a:rPr lang="en-US" sz="2499">
                <a:solidFill>
                  <a:srgbClr val="000000"/>
                </a:solidFill>
                <a:latin typeface="Proxima Nova 1"/>
                <a:ea typeface="Proxima Nova 1"/>
                <a:cs typeface="Proxima Nova 1"/>
                <a:sym typeface="Proxima Nova 1"/>
              </a:rPr>
              <a:t> </a:t>
            </a: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Glömmer of</a:t>
            </a:r>
            <a:r>
              <a:rPr lang="en-US" sz="2499" u="none">
                <a:solidFill>
                  <a:srgbClr val="000000"/>
                </a:solidFill>
                <a:latin typeface="Proxima Nova 1"/>
                <a:ea typeface="Proxima Nova 1"/>
                <a:cs typeface="Proxima Nova 1"/>
                <a:sym typeface="Proxima Nova 1"/>
              </a:rPr>
              <a:t>ta</a:t>
            </a:r>
            <a:r>
              <a:rPr lang="en-US" sz="2499">
                <a:solidFill>
                  <a:srgbClr val="000000"/>
                </a:solidFill>
                <a:latin typeface="Proxima Nova 1"/>
                <a:ea typeface="Proxima Nova 1"/>
                <a:cs typeface="Proxima Nova 1"/>
                <a:sym typeface="Proxima Nova 1"/>
              </a:rPr>
              <a:t> bor</a:t>
            </a:r>
            <a:r>
              <a:rPr lang="en-US" sz="2499" u="none">
                <a:solidFill>
                  <a:srgbClr val="000000"/>
                </a:solidFill>
                <a:latin typeface="Proxima Nova 1"/>
                <a:ea typeface="Proxima Nova 1"/>
                <a:cs typeface="Proxima Nova 1"/>
                <a:sym typeface="Proxima Nova 1"/>
              </a:rPr>
              <a:t>t</a:t>
            </a:r>
            <a:r>
              <a:rPr lang="en-US" sz="2499">
                <a:solidFill>
                  <a:srgbClr val="000000"/>
                </a:solidFill>
                <a:latin typeface="Proxima Nova 1"/>
                <a:ea typeface="Proxima Nova 1"/>
                <a:cs typeface="Proxima Nova 1"/>
                <a:sym typeface="Proxima Nova 1"/>
              </a:rPr>
              <a:t> </a:t>
            </a:r>
            <a:r>
              <a:rPr lang="en-US" sz="2499" u="none">
                <a:solidFill>
                  <a:srgbClr val="000000"/>
                </a:solidFill>
                <a:latin typeface="Proxima Nova 1"/>
                <a:ea typeface="Proxima Nova 1"/>
                <a:cs typeface="Proxima Nova 1"/>
                <a:sym typeface="Proxima Nova 1"/>
              </a:rPr>
              <a:t>t</a:t>
            </a:r>
            <a:r>
              <a:rPr lang="en-US" sz="2499">
                <a:solidFill>
                  <a:srgbClr val="000000"/>
                </a:solidFill>
                <a:latin typeface="Proxima Nova 1"/>
                <a:ea typeface="Proxima Nova 1"/>
                <a:cs typeface="Proxima Nova 1"/>
                <a:sym typeface="Proxima Nova 1"/>
              </a:rPr>
              <a:t>id</a:t>
            </a:r>
            <a:r>
              <a:rPr lang="en-US" sz="2499" u="none">
                <a:solidFill>
                  <a:srgbClr val="000000"/>
                </a:solidFill>
                <a:latin typeface="Proxima Nova 1"/>
                <a:ea typeface="Proxima Nova 1"/>
                <a:cs typeface="Proxima Nova 1"/>
                <a:sym typeface="Proxima Nova 1"/>
              </a:rPr>
              <a:t>en </a:t>
            </a:r>
          </a:p>
          <a:p>
            <a:pPr algn="l">
              <a:lnSpc>
                <a:spcPts val="2800"/>
              </a:lnSpc>
              <a:spcBef>
                <a:spcPct val="0"/>
              </a:spcBef>
            </a:pPr>
          </a:p>
        </p:txBody>
      </p:sp>
      <p:sp>
        <p:nvSpPr>
          <p:cNvPr name="Freeform 21" id="21"/>
          <p:cNvSpPr/>
          <p:nvPr/>
        </p:nvSpPr>
        <p:spPr>
          <a:xfrm flipH="false" flipV="false" rot="0">
            <a:off x="13337415" y="3511332"/>
            <a:ext cx="3563777" cy="4598421"/>
          </a:xfrm>
          <a:custGeom>
            <a:avLst/>
            <a:gdLst/>
            <a:ahLst/>
            <a:cxnLst/>
            <a:rect r="r" b="b" t="t" l="l"/>
            <a:pathLst>
              <a:path h="4598421" w="3563777">
                <a:moveTo>
                  <a:pt x="0" y="0"/>
                </a:moveTo>
                <a:lnTo>
                  <a:pt x="3563776" y="0"/>
                </a:lnTo>
                <a:lnTo>
                  <a:pt x="3563776" y="4598422"/>
                </a:lnTo>
                <a:lnTo>
                  <a:pt x="0" y="4598422"/>
                </a:lnTo>
                <a:lnTo>
                  <a:pt x="0" y="0"/>
                </a:lnTo>
                <a:close/>
              </a:path>
            </a:pathLst>
          </a:custGeom>
          <a:blipFill>
            <a:blip r:embed="rId2"/>
            <a:stretch>
              <a:fillRect l="0" t="0" r="0" b="0"/>
            </a:stretch>
          </a:blipFill>
        </p:spPr>
      </p:sp>
      <p:grpSp>
        <p:nvGrpSpPr>
          <p:cNvPr name="Group 22" id="22"/>
          <p:cNvGrpSpPr/>
          <p:nvPr/>
        </p:nvGrpSpPr>
        <p:grpSpPr>
          <a:xfrm rot="0">
            <a:off x="0" y="762750"/>
            <a:ext cx="5202387" cy="689381"/>
            <a:chOff x="0" y="0"/>
            <a:chExt cx="1035054" cy="137157"/>
          </a:xfrm>
        </p:grpSpPr>
        <p:sp>
          <p:nvSpPr>
            <p:cNvPr name="Freeform 23" id="23"/>
            <p:cNvSpPr/>
            <p:nvPr/>
          </p:nvSpPr>
          <p:spPr>
            <a:xfrm flipH="false" flipV="false" rot="0">
              <a:off x="0" y="0"/>
              <a:ext cx="1035054" cy="137157"/>
            </a:xfrm>
            <a:custGeom>
              <a:avLst/>
              <a:gdLst/>
              <a:ahLst/>
              <a:cxnLst/>
              <a:rect r="r" b="b" t="t" l="l"/>
              <a:pathLst>
                <a:path h="137157" w="1035054">
                  <a:moveTo>
                    <a:pt x="0" y="0"/>
                  </a:moveTo>
                  <a:lnTo>
                    <a:pt x="1035054" y="0"/>
                  </a:lnTo>
                  <a:lnTo>
                    <a:pt x="1035054" y="137157"/>
                  </a:lnTo>
                  <a:lnTo>
                    <a:pt x="0" y="137157"/>
                  </a:lnTo>
                  <a:close/>
                </a:path>
              </a:pathLst>
            </a:custGeom>
            <a:solidFill>
              <a:srgbClr val="2372D2"/>
            </a:solidFill>
          </p:spPr>
        </p:sp>
        <p:sp>
          <p:nvSpPr>
            <p:cNvPr name="TextBox 24" id="24"/>
            <p:cNvSpPr txBox="true"/>
            <p:nvPr/>
          </p:nvSpPr>
          <p:spPr>
            <a:xfrm>
              <a:off x="0" y="-28575"/>
              <a:ext cx="1035054" cy="165732"/>
            </a:xfrm>
            <a:prstGeom prst="rect">
              <a:avLst/>
            </a:prstGeom>
          </p:spPr>
          <p:txBody>
            <a:bodyPr anchor="ctr" rtlCol="false" tIns="47736" lIns="47736" bIns="47736" rIns="47736"/>
            <a:lstStyle/>
            <a:p>
              <a:pPr algn="ctr">
                <a:lnSpc>
                  <a:spcPts val="1841"/>
                </a:lnSpc>
              </a:pPr>
            </a:p>
          </p:txBody>
        </p:sp>
      </p:grpSp>
      <p:sp>
        <p:nvSpPr>
          <p:cNvPr name="TextBox 25" id="25"/>
          <p:cNvSpPr txBox="true"/>
          <p:nvPr/>
        </p:nvSpPr>
        <p:spPr>
          <a:xfrm rot="0">
            <a:off x="1028700" y="804536"/>
            <a:ext cx="11642937" cy="539133"/>
          </a:xfrm>
          <a:prstGeom prst="rect">
            <a:avLst/>
          </a:prstGeom>
        </p:spPr>
        <p:txBody>
          <a:bodyPr anchor="t" rtlCol="false" tIns="0" lIns="0" bIns="0" rIns="0">
            <a:spAutoFit/>
          </a:bodyPr>
          <a:lstStyle/>
          <a:p>
            <a:pPr algn="l">
              <a:lnSpc>
                <a:spcPts val="4409"/>
              </a:lnSpc>
            </a:pPr>
            <a:r>
              <a:rPr lang="en-US" sz="3150">
                <a:solidFill>
                  <a:srgbClr val="FFDE59"/>
                </a:solidFill>
                <a:latin typeface="Proxima Nova 2"/>
                <a:ea typeface="Proxima Nova 2"/>
                <a:cs typeface="Proxima Nova 2"/>
                <a:sym typeface="Proxima Nova 2"/>
              </a:rPr>
              <a:t>De vilda vännerna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8536" y="-176981"/>
            <a:ext cx="19706824" cy="10817942"/>
            <a:chOff x="0" y="0"/>
            <a:chExt cx="7515749" cy="4125725"/>
          </a:xfrm>
        </p:grpSpPr>
        <p:sp>
          <p:nvSpPr>
            <p:cNvPr name="Freeform 3" id="3"/>
            <p:cNvSpPr/>
            <p:nvPr/>
          </p:nvSpPr>
          <p:spPr>
            <a:xfrm flipH="false" flipV="false" rot="0">
              <a:off x="0" y="0"/>
              <a:ext cx="7515749" cy="4125725"/>
            </a:xfrm>
            <a:custGeom>
              <a:avLst/>
              <a:gdLst/>
              <a:ahLst/>
              <a:cxnLst/>
              <a:rect r="r" b="b" t="t" l="l"/>
              <a:pathLst>
                <a:path h="4125725" w="7515749">
                  <a:moveTo>
                    <a:pt x="0" y="0"/>
                  </a:moveTo>
                  <a:lnTo>
                    <a:pt x="7515749" y="0"/>
                  </a:lnTo>
                  <a:lnTo>
                    <a:pt x="7515749" y="4125725"/>
                  </a:lnTo>
                  <a:lnTo>
                    <a:pt x="0" y="4125725"/>
                  </a:lnTo>
                  <a:close/>
                </a:path>
              </a:pathLst>
            </a:custGeom>
            <a:solidFill>
              <a:srgbClr val="D8EBF2"/>
            </a:solidFill>
          </p:spPr>
        </p:sp>
        <p:sp>
          <p:nvSpPr>
            <p:cNvPr name="TextBox 4" id="4"/>
            <p:cNvSpPr txBox="true"/>
            <p:nvPr/>
          </p:nvSpPr>
          <p:spPr>
            <a:xfrm>
              <a:off x="0" y="-28575"/>
              <a:ext cx="7515749" cy="4154300"/>
            </a:xfrm>
            <a:prstGeom prst="rect">
              <a:avLst/>
            </a:prstGeom>
          </p:spPr>
          <p:txBody>
            <a:bodyPr anchor="ctr" rtlCol="false" tIns="47736" lIns="47736" bIns="47736" rIns="47736"/>
            <a:lstStyle/>
            <a:p>
              <a:pPr algn="ctr">
                <a:lnSpc>
                  <a:spcPts val="1841"/>
                </a:lnSpc>
              </a:pPr>
            </a:p>
          </p:txBody>
        </p:sp>
      </p:grpSp>
      <p:grpSp>
        <p:nvGrpSpPr>
          <p:cNvPr name="Group 5" id="5"/>
          <p:cNvGrpSpPr/>
          <p:nvPr/>
        </p:nvGrpSpPr>
        <p:grpSpPr>
          <a:xfrm rot="0">
            <a:off x="15701395" y="29754"/>
            <a:ext cx="689381" cy="689381"/>
            <a:chOff x="0" y="0"/>
            <a:chExt cx="137157" cy="137157"/>
          </a:xfrm>
        </p:grpSpPr>
        <p:sp>
          <p:nvSpPr>
            <p:cNvPr name="Freeform 6" id="6"/>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2372D2"/>
            </a:solidFill>
          </p:spPr>
        </p:sp>
        <p:sp>
          <p:nvSpPr>
            <p:cNvPr name="TextBox 7" id="7"/>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8" id="8"/>
          <p:cNvGrpSpPr/>
          <p:nvPr/>
        </p:nvGrpSpPr>
        <p:grpSpPr>
          <a:xfrm rot="0">
            <a:off x="15701395" y="654289"/>
            <a:ext cx="689381" cy="689381"/>
            <a:chOff x="0" y="0"/>
            <a:chExt cx="137157" cy="137157"/>
          </a:xfrm>
        </p:grpSpPr>
        <p:sp>
          <p:nvSpPr>
            <p:cNvPr name="Freeform 9" id="9"/>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840F0C"/>
            </a:solidFill>
          </p:spPr>
        </p:sp>
        <p:sp>
          <p:nvSpPr>
            <p:cNvPr name="TextBox 10" id="10"/>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1" id="11"/>
          <p:cNvGrpSpPr/>
          <p:nvPr/>
        </p:nvGrpSpPr>
        <p:grpSpPr>
          <a:xfrm rot="0">
            <a:off x="16901191" y="29754"/>
            <a:ext cx="689381" cy="689381"/>
            <a:chOff x="0" y="0"/>
            <a:chExt cx="137157" cy="137157"/>
          </a:xfrm>
        </p:grpSpPr>
        <p:sp>
          <p:nvSpPr>
            <p:cNvPr name="Freeform 12" id="12"/>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FFFFFF"/>
            </a:solidFill>
          </p:spPr>
        </p:sp>
        <p:sp>
          <p:nvSpPr>
            <p:cNvPr name="TextBox 13" id="13"/>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4" id="14"/>
          <p:cNvGrpSpPr/>
          <p:nvPr/>
        </p:nvGrpSpPr>
        <p:grpSpPr>
          <a:xfrm rot="0">
            <a:off x="15012015" y="1343669"/>
            <a:ext cx="689381" cy="689381"/>
            <a:chOff x="0" y="0"/>
            <a:chExt cx="137157" cy="137157"/>
          </a:xfrm>
        </p:grpSpPr>
        <p:sp>
          <p:nvSpPr>
            <p:cNvPr name="Freeform 15" id="15"/>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E0670F"/>
            </a:solidFill>
          </p:spPr>
        </p:sp>
        <p:sp>
          <p:nvSpPr>
            <p:cNvPr name="TextBox 16" id="16"/>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17" id="17"/>
          <p:cNvGrpSpPr/>
          <p:nvPr/>
        </p:nvGrpSpPr>
        <p:grpSpPr>
          <a:xfrm rot="0">
            <a:off x="16901191" y="702139"/>
            <a:ext cx="689381" cy="689381"/>
            <a:chOff x="0" y="0"/>
            <a:chExt cx="137157" cy="137157"/>
          </a:xfrm>
        </p:grpSpPr>
        <p:sp>
          <p:nvSpPr>
            <p:cNvPr name="Freeform 18" id="18"/>
            <p:cNvSpPr/>
            <p:nvPr/>
          </p:nvSpPr>
          <p:spPr>
            <a:xfrm flipH="false" flipV="false" rot="0">
              <a:off x="0" y="0"/>
              <a:ext cx="137157" cy="137157"/>
            </a:xfrm>
            <a:custGeom>
              <a:avLst/>
              <a:gdLst/>
              <a:ahLst/>
              <a:cxnLst/>
              <a:rect r="r" b="b" t="t" l="l"/>
              <a:pathLst>
                <a:path h="137157" w="137157">
                  <a:moveTo>
                    <a:pt x="0" y="0"/>
                  </a:moveTo>
                  <a:lnTo>
                    <a:pt x="137157" y="0"/>
                  </a:lnTo>
                  <a:lnTo>
                    <a:pt x="137157" y="137157"/>
                  </a:lnTo>
                  <a:lnTo>
                    <a:pt x="0" y="137157"/>
                  </a:lnTo>
                  <a:close/>
                </a:path>
              </a:pathLst>
            </a:custGeom>
            <a:solidFill>
              <a:srgbClr val="739818"/>
            </a:solidFill>
          </p:spPr>
        </p:sp>
        <p:sp>
          <p:nvSpPr>
            <p:cNvPr name="TextBox 19" id="19"/>
            <p:cNvSpPr txBox="true"/>
            <p:nvPr/>
          </p:nvSpPr>
          <p:spPr>
            <a:xfrm>
              <a:off x="0" y="-28575"/>
              <a:ext cx="137157" cy="165732"/>
            </a:xfrm>
            <a:prstGeom prst="rect">
              <a:avLst/>
            </a:prstGeom>
          </p:spPr>
          <p:txBody>
            <a:bodyPr anchor="ctr" rtlCol="false" tIns="47736" lIns="47736" bIns="47736" rIns="47736"/>
            <a:lstStyle/>
            <a:p>
              <a:pPr algn="ctr">
                <a:lnSpc>
                  <a:spcPts val="1841"/>
                </a:lnSpc>
              </a:pPr>
            </a:p>
          </p:txBody>
        </p:sp>
      </p:grpSp>
      <p:grpSp>
        <p:nvGrpSpPr>
          <p:cNvPr name="Group 20" id="20"/>
          <p:cNvGrpSpPr/>
          <p:nvPr/>
        </p:nvGrpSpPr>
        <p:grpSpPr>
          <a:xfrm rot="0">
            <a:off x="0" y="762750"/>
            <a:ext cx="5202387" cy="689381"/>
            <a:chOff x="0" y="0"/>
            <a:chExt cx="1035054" cy="137157"/>
          </a:xfrm>
        </p:grpSpPr>
        <p:sp>
          <p:nvSpPr>
            <p:cNvPr name="Freeform 21" id="21"/>
            <p:cNvSpPr/>
            <p:nvPr/>
          </p:nvSpPr>
          <p:spPr>
            <a:xfrm flipH="false" flipV="false" rot="0">
              <a:off x="0" y="0"/>
              <a:ext cx="1035054" cy="137157"/>
            </a:xfrm>
            <a:custGeom>
              <a:avLst/>
              <a:gdLst/>
              <a:ahLst/>
              <a:cxnLst/>
              <a:rect r="r" b="b" t="t" l="l"/>
              <a:pathLst>
                <a:path h="137157" w="1035054">
                  <a:moveTo>
                    <a:pt x="0" y="0"/>
                  </a:moveTo>
                  <a:lnTo>
                    <a:pt x="1035054" y="0"/>
                  </a:lnTo>
                  <a:lnTo>
                    <a:pt x="1035054" y="137157"/>
                  </a:lnTo>
                  <a:lnTo>
                    <a:pt x="0" y="137157"/>
                  </a:lnTo>
                  <a:close/>
                </a:path>
              </a:pathLst>
            </a:custGeom>
            <a:solidFill>
              <a:srgbClr val="2372D2"/>
            </a:solidFill>
          </p:spPr>
        </p:sp>
        <p:sp>
          <p:nvSpPr>
            <p:cNvPr name="TextBox 22" id="22"/>
            <p:cNvSpPr txBox="true"/>
            <p:nvPr/>
          </p:nvSpPr>
          <p:spPr>
            <a:xfrm>
              <a:off x="0" y="-28575"/>
              <a:ext cx="1035054" cy="165732"/>
            </a:xfrm>
            <a:prstGeom prst="rect">
              <a:avLst/>
            </a:prstGeom>
          </p:spPr>
          <p:txBody>
            <a:bodyPr anchor="ctr" rtlCol="false" tIns="47736" lIns="47736" bIns="47736" rIns="47736"/>
            <a:lstStyle/>
            <a:p>
              <a:pPr algn="ctr">
                <a:lnSpc>
                  <a:spcPts val="1841"/>
                </a:lnSpc>
              </a:pPr>
            </a:p>
          </p:txBody>
        </p:sp>
      </p:grpSp>
      <p:sp>
        <p:nvSpPr>
          <p:cNvPr name="Freeform 23" id="23"/>
          <p:cNvSpPr/>
          <p:nvPr/>
        </p:nvSpPr>
        <p:spPr>
          <a:xfrm flipH="false" flipV="false" rot="0">
            <a:off x="12745902" y="2231594"/>
            <a:ext cx="4532225" cy="7026706"/>
          </a:xfrm>
          <a:custGeom>
            <a:avLst/>
            <a:gdLst/>
            <a:ahLst/>
            <a:cxnLst/>
            <a:rect r="r" b="b" t="t" l="l"/>
            <a:pathLst>
              <a:path h="7026706" w="4532225">
                <a:moveTo>
                  <a:pt x="0" y="0"/>
                </a:moveTo>
                <a:lnTo>
                  <a:pt x="4532225" y="0"/>
                </a:lnTo>
                <a:lnTo>
                  <a:pt x="4532225" y="7026706"/>
                </a:lnTo>
                <a:lnTo>
                  <a:pt x="0" y="7026706"/>
                </a:lnTo>
                <a:lnTo>
                  <a:pt x="0" y="0"/>
                </a:lnTo>
                <a:close/>
              </a:path>
            </a:pathLst>
          </a:custGeom>
          <a:blipFill>
            <a:blip r:embed="rId2"/>
            <a:stretch>
              <a:fillRect l="0" t="0" r="0" b="0"/>
            </a:stretch>
          </a:blipFill>
        </p:spPr>
      </p:sp>
      <p:sp>
        <p:nvSpPr>
          <p:cNvPr name="TextBox 24" id="24"/>
          <p:cNvSpPr txBox="true"/>
          <p:nvPr/>
        </p:nvSpPr>
        <p:spPr>
          <a:xfrm rot="0">
            <a:off x="1028700" y="2946825"/>
            <a:ext cx="11642937" cy="4724743"/>
          </a:xfrm>
          <a:prstGeom prst="rect">
            <a:avLst/>
          </a:prstGeom>
        </p:spPr>
        <p:txBody>
          <a:bodyPr anchor="t" rtlCol="false" tIns="0" lIns="0" bIns="0" rIns="0">
            <a:spAutoFit/>
          </a:bodyPr>
          <a:lstStyle/>
          <a:p>
            <a:pPr algn="l">
              <a:lnSpc>
                <a:spcPts val="3499"/>
              </a:lnSpc>
              <a:spcBef>
                <a:spcPct val="0"/>
              </a:spcBef>
            </a:pPr>
            <a:r>
              <a:rPr lang="en-US" sz="2499">
                <a:solidFill>
                  <a:srgbClr val="000000"/>
                </a:solidFill>
                <a:latin typeface="Proxima Nova 3"/>
                <a:ea typeface="Proxima Nova 3"/>
                <a:cs typeface="Proxima Nova 3"/>
                <a:sym typeface="Proxima Nova 3"/>
              </a:rPr>
              <a:t>Kaninen HOPP</a:t>
            </a:r>
            <a:r>
              <a:rPr lang="en-US" sz="2499">
                <a:solidFill>
                  <a:srgbClr val="000000"/>
                </a:solidFill>
                <a:latin typeface="Proxima Nova 3"/>
                <a:ea typeface="Proxima Nova 3"/>
                <a:cs typeface="Proxima Nova 3"/>
                <a:sym typeface="Proxima Nova 3"/>
              </a:rPr>
              <a:t>ER  </a:t>
            </a:r>
          </a:p>
          <a:p>
            <a:pPr algn="l">
              <a:lnSpc>
                <a:spcPts val="3499"/>
              </a:lnSpc>
              <a:spcBef>
                <a:spcPct val="0"/>
              </a:spcBef>
            </a:pPr>
          </a:p>
          <a:p>
            <a:pPr algn="l">
              <a:lnSpc>
                <a:spcPts val="3499"/>
              </a:lnSpc>
              <a:spcBef>
                <a:spcPct val="0"/>
              </a:spcBef>
            </a:pPr>
            <a:r>
              <a:rPr lang="en-US" sz="2499">
                <a:solidFill>
                  <a:srgbClr val="000000"/>
                </a:solidFill>
                <a:latin typeface="Proxima Nova 1"/>
                <a:ea typeface="Proxima Nova 1"/>
                <a:cs typeface="Proxima Nova 1"/>
                <a:sym typeface="Proxima Nova 1"/>
              </a:rPr>
              <a:t>H</a:t>
            </a:r>
            <a:r>
              <a:rPr lang="en-US" sz="2499">
                <a:solidFill>
                  <a:srgbClr val="000000"/>
                </a:solidFill>
                <a:latin typeface="Proxima Nova 1"/>
                <a:ea typeface="Proxima Nova 1"/>
                <a:cs typeface="Proxima Nova 1"/>
                <a:sym typeface="Proxima Nova 1"/>
              </a:rPr>
              <a:t>opper är en riktig chillare och alltid positiv. Det är chill om det går dåligt och det är chill om det går bra.  </a:t>
            </a:r>
          </a:p>
          <a:p>
            <a:pPr algn="l">
              <a:lnSpc>
                <a:spcPts val="3499"/>
              </a:lnSpc>
              <a:spcBef>
                <a:spcPct val="0"/>
              </a:spcBef>
            </a:pP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Gillar djur, stora som små </a:t>
            </a:r>
          </a:p>
          <a:p>
            <a:pPr algn="l">
              <a:lnSpc>
                <a:spcPts val="3499"/>
              </a:lnSpc>
              <a:spcBef>
                <a:spcPct val="0"/>
              </a:spcBef>
            </a:pPr>
          </a:p>
          <a:p>
            <a:pPr algn="l" marL="539748" indent="-269874" lvl="1">
              <a:lnSpc>
                <a:spcPts val="3499"/>
              </a:lnSpc>
              <a:spcBef>
                <a:spcPct val="0"/>
              </a:spcBef>
              <a:buFont typeface="Arial"/>
              <a:buChar char="•"/>
            </a:pPr>
            <a:r>
              <a:rPr lang="en-US" sz="2499">
                <a:solidFill>
                  <a:srgbClr val="000000"/>
                </a:solidFill>
                <a:latin typeface="Proxima Nova 1"/>
                <a:ea typeface="Proxima Nova 1"/>
                <a:cs typeface="Proxima Nova 1"/>
                <a:sym typeface="Proxima Nova 1"/>
              </a:rPr>
              <a:t>Dagdr</a:t>
            </a:r>
            <a:r>
              <a:rPr lang="en-US" sz="2499">
                <a:solidFill>
                  <a:srgbClr val="000000"/>
                </a:solidFill>
                <a:latin typeface="Proxima Nova 1"/>
                <a:ea typeface="Proxima Nova 1"/>
                <a:cs typeface="Proxima Nova 1"/>
                <a:sym typeface="Proxima Nova 1"/>
              </a:rPr>
              <a:t>ömmer of</a:t>
            </a:r>
            <a:r>
              <a:rPr lang="en-US" sz="2499" u="none">
                <a:solidFill>
                  <a:srgbClr val="000000"/>
                </a:solidFill>
                <a:latin typeface="Proxima Nova 1"/>
                <a:ea typeface="Proxima Nova 1"/>
                <a:cs typeface="Proxima Nova 1"/>
                <a:sym typeface="Proxima Nova 1"/>
              </a:rPr>
              <a:t>ta </a:t>
            </a:r>
          </a:p>
          <a:p>
            <a:pPr algn="l">
              <a:lnSpc>
                <a:spcPts val="3499"/>
              </a:lnSpc>
              <a:spcBef>
                <a:spcPct val="0"/>
              </a:spcBef>
            </a:pPr>
          </a:p>
          <a:p>
            <a:pPr algn="l" marL="539748" indent="-269874" lvl="1">
              <a:lnSpc>
                <a:spcPts val="3499"/>
              </a:lnSpc>
              <a:spcBef>
                <a:spcPct val="0"/>
              </a:spcBef>
              <a:buFont typeface="Arial"/>
              <a:buChar char="•"/>
            </a:pPr>
            <a:r>
              <a:rPr lang="en-US" sz="2499" u="none">
                <a:solidFill>
                  <a:srgbClr val="000000"/>
                </a:solidFill>
                <a:latin typeface="Proxima Nova 1"/>
                <a:ea typeface="Proxima Nova 1"/>
                <a:cs typeface="Proxima Nova 1"/>
                <a:sym typeface="Proxima Nova 1"/>
              </a:rPr>
              <a:t>B</a:t>
            </a:r>
            <a:r>
              <a:rPr lang="en-US" sz="2499">
                <a:solidFill>
                  <a:srgbClr val="000000"/>
                </a:solidFill>
                <a:latin typeface="Proxima Nova 1"/>
                <a:ea typeface="Proxima Nova 1"/>
                <a:cs typeface="Proxima Nova 1"/>
                <a:sym typeface="Proxima Nova 1"/>
              </a:rPr>
              <a:t>ra på at</a:t>
            </a:r>
            <a:r>
              <a:rPr lang="en-US" sz="2499" u="none">
                <a:solidFill>
                  <a:srgbClr val="000000"/>
                </a:solidFill>
                <a:latin typeface="Proxima Nova 1"/>
                <a:ea typeface="Proxima Nova 1"/>
                <a:cs typeface="Proxima Nova 1"/>
                <a:sym typeface="Proxima Nova 1"/>
              </a:rPr>
              <a:t>t</a:t>
            </a:r>
            <a:r>
              <a:rPr lang="en-US" sz="2499">
                <a:solidFill>
                  <a:srgbClr val="000000"/>
                </a:solidFill>
                <a:latin typeface="Proxima Nova 1"/>
                <a:ea typeface="Proxima Nova 1"/>
                <a:cs typeface="Proxima Nova 1"/>
                <a:sym typeface="Proxima Nova 1"/>
              </a:rPr>
              <a:t> </a:t>
            </a:r>
            <a:r>
              <a:rPr lang="en-US" sz="2499" u="none">
                <a:solidFill>
                  <a:srgbClr val="000000"/>
                </a:solidFill>
                <a:latin typeface="Proxima Nova 1"/>
                <a:ea typeface="Proxima Nova 1"/>
                <a:cs typeface="Proxima Nova 1"/>
                <a:sym typeface="Proxima Nova 1"/>
              </a:rPr>
              <a:t>ta han</a:t>
            </a:r>
            <a:r>
              <a:rPr lang="en-US" sz="2499">
                <a:solidFill>
                  <a:srgbClr val="000000"/>
                </a:solidFill>
                <a:latin typeface="Proxima Nova 1"/>
                <a:ea typeface="Proxima Nova 1"/>
                <a:cs typeface="Proxima Nova 1"/>
                <a:sym typeface="Proxima Nova 1"/>
              </a:rPr>
              <a:t>d om</a:t>
            </a:r>
            <a:r>
              <a:rPr lang="en-US" sz="2499" u="none">
                <a:solidFill>
                  <a:srgbClr val="000000"/>
                </a:solidFill>
                <a:latin typeface="Proxima Nova 1"/>
                <a:ea typeface="Proxima Nova 1"/>
                <a:cs typeface="Proxima Nova 1"/>
                <a:sym typeface="Proxima Nova 1"/>
              </a:rPr>
              <a:t> andra </a:t>
            </a:r>
          </a:p>
          <a:p>
            <a:pPr algn="l">
              <a:lnSpc>
                <a:spcPts val="2800"/>
              </a:lnSpc>
              <a:spcBef>
                <a:spcPct val="0"/>
              </a:spcBef>
            </a:pPr>
          </a:p>
        </p:txBody>
      </p:sp>
      <p:sp>
        <p:nvSpPr>
          <p:cNvPr name="TextBox 25" id="25"/>
          <p:cNvSpPr txBox="true"/>
          <p:nvPr/>
        </p:nvSpPr>
        <p:spPr>
          <a:xfrm rot="0">
            <a:off x="1028700" y="804536"/>
            <a:ext cx="11642937" cy="539133"/>
          </a:xfrm>
          <a:prstGeom prst="rect">
            <a:avLst/>
          </a:prstGeom>
        </p:spPr>
        <p:txBody>
          <a:bodyPr anchor="t" rtlCol="false" tIns="0" lIns="0" bIns="0" rIns="0">
            <a:spAutoFit/>
          </a:bodyPr>
          <a:lstStyle/>
          <a:p>
            <a:pPr algn="l">
              <a:lnSpc>
                <a:spcPts val="4409"/>
              </a:lnSpc>
            </a:pPr>
            <a:r>
              <a:rPr lang="en-US" sz="3150">
                <a:solidFill>
                  <a:srgbClr val="FFDE59"/>
                </a:solidFill>
                <a:latin typeface="Proxima Nova 2"/>
                <a:ea typeface="Proxima Nova 2"/>
                <a:cs typeface="Proxima Nova 2"/>
                <a:sym typeface="Proxima Nova 2"/>
              </a:rPr>
              <a:t>De vilda vännerna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DAGoLBPkykI</dc:identifier>
  <dcterms:modified xsi:type="dcterms:W3CDTF">2011-08-01T06:04:30Z</dcterms:modified>
  <cp:revision>1</cp:revision>
  <dc:title>Kom igång med Dexi Ville - det bokstavliga äventyret 20250522</dc:title>
</cp:coreProperties>
</file>